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5"/>
  </p:notesMasterIdLst>
  <p:handoutMasterIdLst>
    <p:handoutMasterId r:id="rId26"/>
  </p:handoutMasterIdLst>
  <p:sldIdLst>
    <p:sldId id="256" r:id="rId2"/>
    <p:sldId id="282" r:id="rId3"/>
    <p:sldId id="283" r:id="rId4"/>
    <p:sldId id="277" r:id="rId5"/>
    <p:sldId id="281" r:id="rId6"/>
    <p:sldId id="280" r:id="rId7"/>
    <p:sldId id="288" r:id="rId8"/>
    <p:sldId id="287" r:id="rId9"/>
    <p:sldId id="286" r:id="rId10"/>
    <p:sldId id="285" r:id="rId11"/>
    <p:sldId id="284" r:id="rId12"/>
    <p:sldId id="294" r:id="rId13"/>
    <p:sldId id="293" r:id="rId14"/>
    <p:sldId id="292" r:id="rId15"/>
    <p:sldId id="291" r:id="rId16"/>
    <p:sldId id="290" r:id="rId17"/>
    <p:sldId id="289" r:id="rId18"/>
    <p:sldId id="302" r:id="rId19"/>
    <p:sldId id="305" r:id="rId20"/>
    <p:sldId id="273" r:id="rId21"/>
    <p:sldId id="300" r:id="rId22"/>
    <p:sldId id="299" r:id="rId23"/>
    <p:sldId id="30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14" autoAdjust="0"/>
  </p:normalViewPr>
  <p:slideViewPr>
    <p:cSldViewPr snapToGrid="0" snapToObjects="1">
      <p:cViewPr varScale="1">
        <p:scale>
          <a:sx n="104" d="100"/>
          <a:sy n="104" d="100"/>
        </p:scale>
        <p:origin x="108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F1767-8978-490C-AB15-36CA0DB30D08}" type="datetimeFigureOut">
              <a:rPr lang="en-US" smtClean="0"/>
              <a:t>09/15/17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6EC15-9AD7-48E9-9984-1184F7B59B4B}" type="slidenum">
              <a:rPr lang="en-US" smtClean="0"/>
              <a:t>‹#›</a:t>
            </a:fld>
            <a:endParaRPr lang="en-US"/>
          </a:p>
        </p:txBody>
      </p:sp>
    </p:spTree>
    <p:extLst>
      <p:ext uri="{BB962C8B-B14F-4D97-AF65-F5344CB8AC3E}">
        <p14:creationId xmlns:p14="http://schemas.microsoft.com/office/powerpoint/2010/main" val="940984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15,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15,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15,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OSXLogo" descr="OpenStax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BKLogo" descr="American Government Book Cov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NumTitle"/>
          <p:cNvSpPr txBox="1">
            <a:spLocks/>
          </p:cNvSpPr>
          <p:nvPr/>
        </p:nvSpPr>
        <p:spPr>
          <a:xfrm>
            <a:off x="0" y="162369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7 </a:t>
            </a:r>
            <a:r>
              <a:rPr lang="en-US" sz="2000" b="1" dirty="0">
                <a:solidFill>
                  <a:srgbClr val="212F62"/>
                </a:solidFill>
                <a:latin typeface="+mn-lt"/>
              </a:rPr>
              <a:t>Voting and Elections</a:t>
            </a:r>
          </a:p>
          <a:p>
            <a:pPr algn="ctr"/>
            <a:r>
              <a:rPr lang="en-US" sz="1600" cap="none" dirty="0">
                <a:solidFill>
                  <a:schemeClr val="tx1"/>
                </a:solidFill>
                <a:latin typeface="+mn-lt"/>
              </a:rPr>
              <a:t>PowerPoint Image Slideshow</a:t>
            </a:r>
          </a:p>
        </p:txBody>
      </p:sp>
      <p:sp>
        <p:nvSpPr>
          <p:cNvPr id="2" name="BkTitle">
            <a:extLst>
              <a:ext uri="{FF2B5EF4-FFF2-40B4-BE49-F238E27FC236}">
                <a16:creationId xmlns:a16="http://schemas.microsoft.com/office/drawing/2014/main" id="{0484D8DF-6DE4-46A5-8A1B-E00AD26F0DA8}"/>
              </a:ext>
            </a:extLst>
          </p:cNvPr>
          <p:cNvSpPr>
            <a:spLocks noGrp="1"/>
          </p:cNvSpPr>
          <p:nvPr>
            <p:ph type="title" idx="4294967295"/>
          </p:nvPr>
        </p:nvSpPr>
        <p:spPr>
          <a:xfrm>
            <a:off x="0" y="876195"/>
            <a:ext cx="9144000" cy="550667"/>
          </a:xfrm>
        </p:spPr>
        <p:txBody>
          <a:bodyPr>
            <a:noAutofit/>
          </a:bodyPr>
          <a:lstStyle/>
          <a:p>
            <a:pPr algn="ctr"/>
            <a:r>
              <a:rPr lang="en-US" sz="3600" dirty="0"/>
              <a:t>AMERICAN GOVERNMENT</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44445FE7-9940-41A2-9B36-A0C3E4D327D4}"/>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fontScale="92500" lnSpcReduction="10000"/>
          </a:bodyPr>
          <a:lstStyle/>
          <a:p>
            <a:r>
              <a:rPr lang="en-US" sz="1600" dirty="0"/>
              <a:t>On November 5, 2008, union members get ready to hit the streets in Milwaukee, Wisconsin, to “get out the vote” (GOTV) for Barack Obama </a:t>
            </a:r>
            <a:r>
              <a:rPr lang="en-US" sz="1600" dirty="0">
                <a:solidFill>
                  <a:srgbClr val="6CB255"/>
                </a:solidFill>
              </a:rPr>
              <a:t>(a)</a:t>
            </a:r>
            <a:r>
              <a:rPr lang="en-US" sz="1600" dirty="0"/>
              <a:t>. On August 23, 2008, the Obama campaign texted supporters directly in order to announce that he had selected Senator Joe Biden (D-DE) as his running mate </a:t>
            </a:r>
            <a:r>
              <a:rPr lang="en-US" sz="1600" dirty="0">
                <a:solidFill>
                  <a:srgbClr val="6CB255"/>
                </a:solidFill>
              </a:rPr>
              <a:t>(b)</a:t>
            </a:r>
            <a:r>
              <a:rPr lang="en-US" sz="1600" dirty="0"/>
              <a:t>. (credit a: modification of work by </a:t>
            </a:r>
            <a:r>
              <a:rPr lang="en-US" sz="1600" dirty="0" err="1"/>
              <a:t>Casie</a:t>
            </a:r>
            <a:r>
              <a:rPr lang="en-US" sz="1600" dirty="0"/>
              <a:t> Yoder; credit b: modification of work by “</a:t>
            </a:r>
            <a:r>
              <a:rPr lang="en-US" sz="1600" dirty="0" err="1"/>
              <a:t>brownpau</a:t>
            </a:r>
            <a:r>
              <a:rPr lang="en-US" sz="1600" dirty="0"/>
              <a:t>”/Flickr)</a:t>
            </a:r>
          </a:p>
        </p:txBody>
      </p:sp>
      <p:pic>
        <p:nvPicPr>
          <p:cNvPr id="2" name="Figure" descr="Image A is of a group of people standing and holding binders. Image B is a screenshot of a cell phone screen. The screen reads “Text message from Obama. Barack has chosen Senator Joe Biden to be our VP nominee. Watch the first Obama-Biden rally live at 3pm ET on www.BarackObama.com. Spread the wor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963" r="-696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7.9</a:t>
            </a:r>
          </a:p>
        </p:txBody>
      </p:sp>
    </p:spTree>
    <p:extLst>
      <p:ext uri="{BB962C8B-B14F-4D97-AF65-F5344CB8AC3E}">
        <p14:creationId xmlns:p14="http://schemas.microsoft.com/office/powerpoint/2010/main" val="4211790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269EC66-AFF7-497E-BEEF-A6F65E60F086}"/>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350" dirty="0"/>
              <a:t>On February 5, 2008, dubbed “Super Duper Tuesday” by the press, twenty-four states held caucuses or primary elections—the largest simultaneous number of state presidential primary elections in U.S. history. As a result, over half the Democratic delegates were allocated unusually early in the election season. This polling station, on the Stanford University campus in Palo Alto, California, had long lines, commonly seen only on Election Day, and nearly ran out of Democratic ballots. (credit: Josh Thompson)</a:t>
            </a:r>
          </a:p>
        </p:txBody>
      </p:sp>
      <p:pic>
        <p:nvPicPr>
          <p:cNvPr id="2" name="Figure" descr="An image of several people standing in line outside of a building. A sign near the front of the line and the building entrance reads “Vote He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648" r="-2664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7.10</a:t>
            </a:r>
          </a:p>
        </p:txBody>
      </p:sp>
    </p:spTree>
    <p:extLst>
      <p:ext uri="{BB962C8B-B14F-4D97-AF65-F5344CB8AC3E}">
        <p14:creationId xmlns:p14="http://schemas.microsoft.com/office/powerpoint/2010/main" val="1074248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60D0E87B-F094-4441-94CD-5AB82DC2BACC}"/>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Those who seek elected office do not generally reflect the demographics of the general public: They are often disproportionately male, white, and more educated than the overall U.S. population.</a:t>
            </a:r>
          </a:p>
        </p:txBody>
      </p:sp>
      <p:pic>
        <p:nvPicPr>
          <p:cNvPr id="2" name="Figure" descr="A series of bar graphs titled “Seekers of Elected Office by Demographic”. The first bar graph is titled “Gender”. Under the label “General public”, approximately 49% are men and approximately 51% are women. Under the label “Sough Elected Office”, approximately 75% are men and approximately 25% are women. The second bar graph is titled “Race”. Under the label “General public”, approximately 66% are white, 15% are Hispanic, and 12% are Black. Under the label “Sough Elected Office”, approximately 82% are white, 6% are Hispanic, and 5% are Black. The third bar graph is titled “Education”. Under the label “General public”, approximately 42% have high school or less, 31% have some college, 17% are college graduates, and 10% have some post-graduate education. Under the label “Sought Elected Office”, approximately 19% have high school or less, 36% have some college, 29% are college graduates, and 16% have some post-graduate education. At the bottom of the graphs, a source is listed: “2014 Political Polarization in the American Public; general public demographic data from 2012 American Community Survey (1% IPU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958" r="-1095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7.11</a:t>
            </a:r>
          </a:p>
        </p:txBody>
      </p:sp>
    </p:spTree>
    <p:extLst>
      <p:ext uri="{BB962C8B-B14F-4D97-AF65-F5344CB8AC3E}">
        <p14:creationId xmlns:p14="http://schemas.microsoft.com/office/powerpoint/2010/main" val="2761415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F914A6D2-0CAE-47CB-A1C9-722B868363F5}"/>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endParaRPr lang="en-US" sz="1600" dirty="0"/>
          </a:p>
        </p:txBody>
      </p:sp>
      <p:pic>
        <p:nvPicPr>
          <p:cNvPr id="2" name="Figure" descr="A table titled “Contribution Limits for 2015-2016 Federal Elections”. The rows are labeled “Donors” and the columns are labeled “Recipients”. Under the column “Candidate Committee” are the values “Individual: $2,700* per election”, “Candidate Committee: $2,000 per election”, “PAC-multicandidate: $5,000 per election”, “PAC-Nonmulticandidate: $2,700 per election, “State/District/Local Party Committee: $5,000 per election”, and “National Party Committee: $5,000 per election (3)”. Under the column “PAC (1) (SSF and Nonconnected)” are the values “Individual: $5,000 per year”, “Candidate Committee: $5,000 per year”, “PAC-multicandidate: $5,000 per year”, “PAC-Nonmulticandidate: $5,000 per year”, “State/District/Local Party Committee: $5,000 per year”, and “National Party Committee: $10,000 per year”. Under the column “State/District/Local Party Committee” are the values “Individual: $10,000 per year (combined)”, “Candidate Committee: Unlimited Transfers”, “PAC-multicandidate: $5,000 per year (combined)”, “PAC-Nonmulticandidate: $10,000 per year (combined)”, “State/District/Local Party Committee: Unlimited Transfers”, and “National Party Committee: Unlimited Transfers”. Under the column “National Party Committee” are the values “Individual: $33,400* per year”, “Candidate Committee: Unlimited Transfers”, “PAC-multicandidate: $15,000 per year”, “PAC-Nonmulticandidate: $33,400* per year”, “State/District/Local Party Committee: Unlimited Transfers”, and “National Party Committee: Unlimited Transfers”. Under the column “Additional National party Committee Accounts (2)” are the values “Individual: $100,200* per account, per year”, “PAC-Multicandidate: $45,000 per account, per year”, and “PAC-Nonmulticandidate: $100,200* per account per year”. At the bottom of the table the following footnotes are listed: *Indexed for inflation in odd-numbered years. (1) “PAC” here refers to a committee that makes contributions to other federal political committees. Independent-expenditure-only political committees (sometimes called “super PACs”) may accept unlimited contributions, including from corporations and labor organizations. (2) The limits in this column apply to a national party committee’s accounts for: (i) the presidential nominating convention; (ii) election recounts and contests and other legal proceedings; and (iii) national party headquarters buildings. A party’s national committee, Senate campaign committee and House campaign committee are each considered separate national party committees with separate limits. Only a national party committee, not the parties’ national congressional campaign committees, may have an account for the presidential nominating convention. (3) Additionally, a national party committee and its Senatorial campaign committee may contribute up to $46,800 combined per campaign to each Senate candidate. At the bottom of the table, a source is listed: “Federal Election Commission. “Contribution Limits for 2015-2016 Federal Elections.” June 25, 2015”."/>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833" r="-51833"/>
          <a:stretch>
            <a:fillRect/>
          </a:stretch>
        </p:blipFill>
        <p:spPr/>
      </p:pic>
      <p:pic>
        <p:nvPicPr>
          <p:cNvPr id="9" name="OSX 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7.12</a:t>
            </a:r>
          </a:p>
        </p:txBody>
      </p:sp>
    </p:spTree>
    <p:extLst>
      <p:ext uri="{BB962C8B-B14F-4D97-AF65-F5344CB8AC3E}">
        <p14:creationId xmlns:p14="http://schemas.microsoft.com/office/powerpoint/2010/main" val="2842608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F141B594-9E59-4996-AC3C-478CED95CB71}"/>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350" dirty="0"/>
              <a:t>Presidential candidates often spend a significant amount of time campaigning in states with early caucuses or primaries. In September 2015, Senator Bernie Sanders </a:t>
            </a:r>
            <a:r>
              <a:rPr lang="en-US" sz="1350" dirty="0">
                <a:solidFill>
                  <a:srgbClr val="6CB255"/>
                </a:solidFill>
              </a:rPr>
              <a:t>(a)</a:t>
            </a:r>
            <a:r>
              <a:rPr lang="en-US" sz="1350" dirty="0"/>
              <a:t>, a candidate for the Democratic nomination, speaks at the Amherst Democrats BBQ in Amherst, New Hampshire. In July 2015, John Ellis “Jeb” Bush </a:t>
            </a:r>
            <a:r>
              <a:rPr lang="en-US" sz="1350" dirty="0">
                <a:solidFill>
                  <a:srgbClr val="6CB255"/>
                </a:solidFill>
              </a:rPr>
              <a:t>(b)</a:t>
            </a:r>
            <a:r>
              <a:rPr lang="en-US" sz="1350" dirty="0"/>
              <a:t>, former Republican governor of Florida, greets the public at the Fourth of July parade in Merrimack, New Hampshire. (credit a, b: modification of work by Marc </a:t>
            </a:r>
            <a:r>
              <a:rPr lang="en-US" sz="1350" dirty="0" err="1"/>
              <a:t>Nozell</a:t>
            </a:r>
            <a:r>
              <a:rPr lang="en-US" sz="1350" dirty="0"/>
              <a:t>)</a:t>
            </a:r>
          </a:p>
        </p:txBody>
      </p:sp>
      <p:pic>
        <p:nvPicPr>
          <p:cNvPr id="2" name="Figure" descr="Image A is of Bernie Sanders speaking to a group of seated people. Image B is of John Ellis “Jeb” Bush shaking hands with another pers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360" b="-1336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7.13</a:t>
            </a:r>
          </a:p>
        </p:txBody>
      </p:sp>
    </p:spTree>
    <p:extLst>
      <p:ext uri="{BB962C8B-B14F-4D97-AF65-F5344CB8AC3E}">
        <p14:creationId xmlns:p14="http://schemas.microsoft.com/office/powerpoint/2010/main" val="394965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4B471C68-418C-43AE-8138-16EEC7446A2D}"/>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err="1"/>
              <a:t>Reince</a:t>
            </a:r>
            <a:r>
              <a:rPr lang="en-US" sz="1500" dirty="0"/>
              <a:t> </a:t>
            </a:r>
            <a:r>
              <a:rPr lang="en-US" sz="1500" dirty="0" err="1"/>
              <a:t>Priebus</a:t>
            </a:r>
            <a:r>
              <a:rPr lang="en-US" sz="1500" dirty="0"/>
              <a:t>, chairman of the Republican National Committee, opens the Republican National Convention in Tampa, Florida, on August 28, 2012 </a:t>
            </a:r>
            <a:r>
              <a:rPr lang="en-US" sz="1500" dirty="0">
                <a:solidFill>
                  <a:srgbClr val="6CB255"/>
                </a:solidFill>
              </a:rPr>
              <a:t>(a)</a:t>
            </a:r>
            <a:r>
              <a:rPr lang="en-US" sz="1500" dirty="0"/>
              <a:t>. Pageantry and symbolism, such as the flag motifs and political buttons shown on this Wisconsin attendee’s hat </a:t>
            </a:r>
            <a:r>
              <a:rPr lang="en-US" sz="1500" dirty="0">
                <a:solidFill>
                  <a:srgbClr val="6CB255"/>
                </a:solidFill>
              </a:rPr>
              <a:t>(b)</a:t>
            </a:r>
            <a:r>
              <a:rPr lang="en-US" sz="1500" dirty="0"/>
              <a:t>, reign supreme during national conventions. (credit a, b: modification of work by Mallory Benedict/PBS </a:t>
            </a:r>
            <a:r>
              <a:rPr lang="en-US" sz="1500" dirty="0" err="1"/>
              <a:t>NewsHour</a:t>
            </a:r>
            <a:r>
              <a:rPr lang="en-US" sz="1500" dirty="0"/>
              <a:t>)</a:t>
            </a:r>
          </a:p>
        </p:txBody>
      </p:sp>
      <p:pic>
        <p:nvPicPr>
          <p:cNvPr id="2" name="Figure" descr="Image A is of Reince Priebus standing at a podium in front of a crowd of people. Behind Priebus is an elephant symbol, colored red and blue with three white stars along its back. Image B is of a hat with an American flag, red and blue stars, and a political pin attached to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340" b="-1134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7.14</a:t>
            </a:r>
          </a:p>
        </p:txBody>
      </p:sp>
    </p:spTree>
    <p:extLst>
      <p:ext uri="{BB962C8B-B14F-4D97-AF65-F5344CB8AC3E}">
        <p14:creationId xmlns:p14="http://schemas.microsoft.com/office/powerpoint/2010/main" val="2797918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DA4DC33E-42AA-4652-9C53-29CF599C8B4F}"/>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Sailors on the USS </a:t>
            </a:r>
            <a:r>
              <a:rPr lang="en-US" sz="1600" i="1" dirty="0" err="1"/>
              <a:t>McCampbell</a:t>
            </a:r>
            <a:r>
              <a:rPr lang="en-US" sz="1600" dirty="0"/>
              <a:t>, based out of Yokosuka, Japan, watch the first presidential debate between President Barack Obama and former Massachusetts governor Mitt Romney on October 4, 2012.</a:t>
            </a:r>
          </a:p>
        </p:txBody>
      </p:sp>
      <p:pic>
        <p:nvPicPr>
          <p:cNvPr id="2" name="Figure" descr="An image of three people watching a television. On the television screen are Mitt Romney and Barack Obam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569" r="-2656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7.15</a:t>
            </a:r>
          </a:p>
        </p:txBody>
      </p:sp>
    </p:spTree>
    <p:extLst>
      <p:ext uri="{BB962C8B-B14F-4D97-AF65-F5344CB8AC3E}">
        <p14:creationId xmlns:p14="http://schemas.microsoft.com/office/powerpoint/2010/main" val="1190504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30D9CC7-B774-464B-AF4F-E748CF7B7479}"/>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2004, Minnesota had an error or faithless voter when one elector cast a vote for John Edwards for president </a:t>
            </a:r>
            <a:r>
              <a:rPr lang="en-US" sz="1600" dirty="0">
                <a:solidFill>
                  <a:srgbClr val="6CB255"/>
                </a:solidFill>
              </a:rPr>
              <a:t>(a)</a:t>
            </a:r>
            <a:r>
              <a:rPr lang="en-US" sz="1600" dirty="0"/>
              <a:t>. On July 8, 2004, presidential candidate John Kerry and his running mate John Edwards arrive for a campaign rally in Fort Lauderdale, Florida </a:t>
            </a:r>
            <a:r>
              <a:rPr lang="en-US" sz="1600" dirty="0">
                <a:solidFill>
                  <a:srgbClr val="6CB255"/>
                </a:solidFill>
              </a:rPr>
              <a:t>(b)</a:t>
            </a:r>
            <a:r>
              <a:rPr lang="en-US" sz="1600" dirty="0"/>
              <a:t>. (credit b: modification of work by Richard Block)</a:t>
            </a:r>
          </a:p>
        </p:txBody>
      </p:sp>
      <p:pic>
        <p:nvPicPr>
          <p:cNvPr id="2" name="Figure" descr="Image A is of a presidential elector certificate of vote form, showing a vote for John Kerry for president. Image B is of John Kerry and John Edwar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600" r="-2260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7.16</a:t>
            </a:r>
          </a:p>
        </p:txBody>
      </p:sp>
    </p:spTree>
    <p:extLst>
      <p:ext uri="{BB962C8B-B14F-4D97-AF65-F5344CB8AC3E}">
        <p14:creationId xmlns:p14="http://schemas.microsoft.com/office/powerpoint/2010/main" val="4243080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3AE4259D-316E-4A27-8D02-3B719A80D017}"/>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EMILY’s List candidates include members of Congress, such as Tammy Duckworth (D-IL) </a:t>
            </a:r>
            <a:r>
              <a:rPr lang="en-US" sz="1600" dirty="0">
                <a:solidFill>
                  <a:srgbClr val="6CB255"/>
                </a:solidFill>
              </a:rPr>
              <a:t>(a)</a:t>
            </a:r>
            <a:r>
              <a:rPr lang="en-US" sz="1600" dirty="0"/>
              <a:t>, and governors, such as Maggie Hassan </a:t>
            </a:r>
            <a:r>
              <a:rPr lang="en-US" sz="1600" dirty="0">
                <a:solidFill>
                  <a:srgbClr val="6CB255"/>
                </a:solidFill>
              </a:rPr>
              <a:t>(b) </a:t>
            </a:r>
            <a:r>
              <a:rPr lang="en-US" sz="1600" dirty="0"/>
              <a:t>of New Hampshire, who is currently running for U.S. Senate. (credit b: modification of work by Roger H. </a:t>
            </a:r>
            <a:r>
              <a:rPr lang="en-US" sz="1600" dirty="0" err="1"/>
              <a:t>Goun</a:t>
            </a:r>
            <a:r>
              <a:rPr lang="en-US" sz="1600" dirty="0"/>
              <a:t>)</a:t>
            </a:r>
          </a:p>
        </p:txBody>
      </p:sp>
      <p:pic>
        <p:nvPicPr>
          <p:cNvPr id="2" name="Figure" descr="Image A is of Tammy Duckworth. Image B is of Maggie Hassa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298" r="-30298"/>
          <a:stretch>
            <a:fillRect/>
          </a:stretch>
        </p:blipFill>
        <p:spPr>
          <a:xfrm>
            <a:off x="0" y="1343911"/>
            <a:ext cx="8062913" cy="3500071"/>
          </a:xfrm>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7.17</a:t>
            </a:r>
          </a:p>
        </p:txBody>
      </p:sp>
    </p:spTree>
    <p:extLst>
      <p:ext uri="{BB962C8B-B14F-4D97-AF65-F5344CB8AC3E}">
        <p14:creationId xmlns:p14="http://schemas.microsoft.com/office/powerpoint/2010/main" val="2705717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62D32675-CE1F-4835-9241-DE2DBB550C90}"/>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February 2008, Chuck Norris speaks at a rally for Mike Huckabee in College Station, Texas. (credit: modification of work by “</a:t>
            </a:r>
            <a:r>
              <a:rPr lang="en-US" sz="1600" dirty="0" err="1"/>
              <a:t>ensign_beedrill</a:t>
            </a:r>
            <a:r>
              <a:rPr lang="en-US" sz="1600" dirty="0"/>
              <a:t>”/Flickr)</a:t>
            </a:r>
          </a:p>
        </p:txBody>
      </p:sp>
      <p:pic>
        <p:nvPicPr>
          <p:cNvPr id="2" name="Figure" descr="An image of Chuck Norr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243" r="-4324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7.18</a:t>
            </a:r>
          </a:p>
        </p:txBody>
      </p:sp>
    </p:spTree>
    <p:extLst>
      <p:ext uri="{BB962C8B-B14F-4D97-AF65-F5344CB8AC3E}">
        <p14:creationId xmlns:p14="http://schemas.microsoft.com/office/powerpoint/2010/main" val="263472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a:extLst>
              <a:ext uri="{FF2B5EF4-FFF2-40B4-BE49-F238E27FC236}">
                <a16:creationId xmlns:a16="http://schemas.microsoft.com/office/drawing/2014/main" id="{D7118A90-ADA6-4539-8FEE-609E8F8E9E4E}"/>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Senator Ted Cruz (R-TX) hosts a Rally for Religious Liberty at Bob Jones University, a Christian university in Greenville, South Carolina, on November 14, 2015. Cruz announced his campaign for president on March 23, 2105, at Liberty University in Lynchburg, Virginia. (credit: modification of work by </a:t>
            </a:r>
            <a:r>
              <a:rPr lang="en-US" sz="1600" dirty="0" err="1"/>
              <a:t>Jamelle</a:t>
            </a:r>
            <a:r>
              <a:rPr lang="en-US" sz="1600" dirty="0"/>
              <a:t> Bouie)</a:t>
            </a:r>
          </a:p>
        </p:txBody>
      </p:sp>
      <p:pic>
        <p:nvPicPr>
          <p:cNvPr id="2" name="Figure" descr="An image of Ted Cruz standing in front of a sign that reads “Ted Cruz Rally for Religious Liber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249" r="-1024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7.1</a:t>
            </a:r>
          </a:p>
        </p:txBody>
      </p:sp>
    </p:spTree>
    <p:extLst>
      <p:ext uri="{BB962C8B-B14F-4D97-AF65-F5344CB8AC3E}">
        <p14:creationId xmlns:p14="http://schemas.microsoft.com/office/powerpoint/2010/main" val="3789132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BC760139-E139-4342-B09A-498C48153DEE}"/>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Text"/>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infamous “Coffin Handbill” used by John Quincy Adams against Andrew Jackson in the 1828 presidential election.</a:t>
            </a:r>
          </a:p>
        </p:txBody>
      </p:sp>
      <p:pic>
        <p:nvPicPr>
          <p:cNvPr id="2" name="Figure" descr="An image of a handbill from the 1828 presidential election. The top reads “General Jackson” underneath which are several coff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31" r="-2531"/>
          <a:stretch>
            <a:fillRect/>
          </a:stretch>
        </p:blipFill>
        <p:spPr>
          <a:xfrm>
            <a:off x="457200" y="1108075"/>
            <a:ext cx="4032250" cy="5256213"/>
          </a:xfrm>
        </p:spPr>
      </p:pic>
      <p:pic>
        <p:nvPicPr>
          <p:cNvPr id="2050"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sz="2400" dirty="0">
                <a:solidFill>
                  <a:srgbClr val="6CB255"/>
                </a:solidFill>
              </a:rPr>
              <a:t>Figure 7.19</a:t>
            </a:r>
          </a:p>
        </p:txBody>
      </p:sp>
    </p:spTree>
    <p:extLst>
      <p:ext uri="{BB962C8B-B14F-4D97-AF65-F5344CB8AC3E}">
        <p14:creationId xmlns:p14="http://schemas.microsoft.com/office/powerpoint/2010/main" val="3285096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76FE145C-1961-40C5-AA7F-77B15B439721}"/>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Voters in Michigan can use straight-ticket voting. To fill out their ballot, they select one box at the top to give a single party all the votes on the ballot.</a:t>
            </a:r>
          </a:p>
        </p:txBody>
      </p:sp>
      <p:pic>
        <p:nvPicPr>
          <p:cNvPr id="2" name="Figure" descr="An image of an official ballot for the 2012 general election. A callout box highlights the section titled “Straight Party Ticket” which reads “vote for not more than 1: Republican Party, Democratic Party, Libertarian Party, U.S. Taxpayers Party, Green Party, Natural Law Par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684" r="-6684"/>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7.20</a:t>
            </a:r>
          </a:p>
        </p:txBody>
      </p:sp>
    </p:spTree>
    <p:extLst>
      <p:ext uri="{BB962C8B-B14F-4D97-AF65-F5344CB8AC3E}">
        <p14:creationId xmlns:p14="http://schemas.microsoft.com/office/powerpoint/2010/main" val="425352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CB588E7E-F507-4892-99C5-3DE6DD12D7C5}"/>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This map shows which states allow citizens to place laws and amendments on the ballot for voter approval or repeal.</a:t>
            </a:r>
          </a:p>
        </p:txBody>
      </p:sp>
      <p:pic>
        <p:nvPicPr>
          <p:cNvPr id="2" name="Figure" descr="A map of the United States titled “Initiative and Popular Referendum Provisions by State, 2010”. The legend has five categories, “Referendum”, “Initiative”, “Both”, “Neither”, and “Ballot measures permitted in odd years”. 22 states are labeled “Both”, 22 are labeled “Neither”, 2 are labeled “Initiative”, and 4 are labeled “Referendum”. Washington, Colorado, Mississippi, Ohio, and Maine are also labeled “Ballot measures permitted in odd yea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221" r="-2522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7.21</a:t>
            </a:r>
          </a:p>
        </p:txBody>
      </p:sp>
    </p:spTree>
    <p:extLst>
      <p:ext uri="{BB962C8B-B14F-4D97-AF65-F5344CB8AC3E}">
        <p14:creationId xmlns:p14="http://schemas.microsoft.com/office/powerpoint/2010/main" val="2636081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2AFDD0FE-B493-4429-8E5F-6DA19E6389AC}"/>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A image of a ballot that reads “No. 2 Constitutional Amendment Article X, Section 29. Use of Marijuana for Certain Medical Condi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23" r="-1123"/>
          <a:stretch>
            <a:fillRect/>
          </a:stretch>
        </p:blipFill>
        <p:spPr>
          <a:xfrm>
            <a:off x="4489450" y="1108075"/>
            <a:ext cx="4030663" cy="5256213"/>
          </a:xfrm>
        </p:spPr>
      </p:pic>
      <p:sp>
        <p:nvSpPr>
          <p:cNvPr id="14" name="Text"/>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Caption: In 2014, Florida voters considered a proposed amendment to the Florida constitution that would allow doctors to recommend the use of marijuana for patient use. The ballot initiative received 58 percent of the vote, just short of the 60 percent required to pass in Florida.</a:t>
            </a:r>
          </a:p>
        </p:txBody>
      </p:sp>
      <p:sp>
        <p:nvSpPr>
          <p:cNvPr id="5" name="FigureNum"/>
          <p:cNvSpPr>
            <a:spLocks noGrp="1"/>
          </p:cNvSpPr>
          <p:nvPr>
            <p:ph type="title"/>
          </p:nvPr>
        </p:nvSpPr>
        <p:spPr/>
        <p:txBody>
          <a:bodyPr>
            <a:normAutofit/>
          </a:bodyPr>
          <a:lstStyle/>
          <a:p>
            <a:pPr algn="r"/>
            <a:r>
              <a:rPr lang="en-US" sz="2400" dirty="0">
                <a:solidFill>
                  <a:srgbClr val="6CB255"/>
                </a:solidFill>
              </a:rPr>
              <a:t>Figure 7.22</a:t>
            </a:r>
          </a:p>
        </p:txBody>
      </p:sp>
      <p:pic>
        <p:nvPicPr>
          <p:cNvPr id="7"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35238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36F7A16-B902-4201-A9C7-D8C03847C14F}"/>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Voting Rights Act </a:t>
            </a:r>
            <a:r>
              <a:rPr lang="en-US" sz="1600" dirty="0">
                <a:solidFill>
                  <a:srgbClr val="6CB255"/>
                </a:solidFill>
              </a:rPr>
              <a:t>(a)</a:t>
            </a:r>
            <a:r>
              <a:rPr lang="en-US" sz="1600" dirty="0"/>
              <a:t> was signed into law by President Lyndon B. Johnson </a:t>
            </a:r>
            <a:r>
              <a:rPr lang="en-US" sz="1600" dirty="0">
                <a:solidFill>
                  <a:srgbClr val="6CB255"/>
                </a:solidFill>
              </a:rPr>
              <a:t>(b, left) </a:t>
            </a:r>
            <a:r>
              <a:rPr lang="en-US" sz="1600" dirty="0"/>
              <a:t>on August 6, 1965, in the presence of major figures of the civil rights movement, including Rosa Parks and Martin Luther King Jr. </a:t>
            </a:r>
            <a:r>
              <a:rPr lang="en-US" sz="1600" dirty="0">
                <a:solidFill>
                  <a:srgbClr val="6CB255"/>
                </a:solidFill>
              </a:rPr>
              <a:t>(b, center)</a:t>
            </a:r>
            <a:r>
              <a:rPr lang="en-US" sz="1600" dirty="0"/>
              <a:t>.</a:t>
            </a:r>
          </a:p>
        </p:txBody>
      </p:sp>
      <p:pic>
        <p:nvPicPr>
          <p:cNvPr id="2" name="Figure" descr="Image A is an official document. The text is unreadable. Image B is of a group of people, including Lyndon B. John, Martin Luther King Jr., and Rosa Par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48" r="-514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7.2</a:t>
            </a:r>
          </a:p>
        </p:txBody>
      </p:sp>
    </p:spTree>
    <p:extLst>
      <p:ext uri="{BB962C8B-B14F-4D97-AF65-F5344CB8AC3E}">
        <p14:creationId xmlns:p14="http://schemas.microsoft.com/office/powerpoint/2010/main" val="108774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2D527529-1AF8-4936-B3E1-0AE04E6FC7CC}"/>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Moving requires a voter to re-register or update his or her address in the system. Depending on the state, this notification can sometimes be completed through the Department of Motor Vehicles, as in California.</a:t>
            </a:r>
          </a:p>
        </p:txBody>
      </p:sp>
      <p:pic>
        <p:nvPicPr>
          <p:cNvPr id="2" name="Figure" descr="An image of a form titled “Notice of Change of Address”. The form has four different sections, titled “Personal Information”, “Voter Change of Address”, “New or Correct Residence Address”, and “New or Correct Mailing Address”. The section titled “Voter Change of Address” is highlighted with a callout bo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354" r="-21354"/>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7.3</a:t>
            </a:r>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DD87DDBD-82B8-4150-A858-EC5EC5CCD9EC}"/>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a:xfrm>
            <a:off x="457200" y="4843981"/>
            <a:ext cx="8062912" cy="1390563"/>
          </a:xfrm>
        </p:spPr>
        <p:txBody>
          <a:bodyPr>
            <a:noAutofit/>
          </a:bodyPr>
          <a:lstStyle/>
          <a:p>
            <a:r>
              <a:rPr lang="en-US" sz="1450" dirty="0"/>
              <a:t>On National Voter Registration Day in 2012, </a:t>
            </a:r>
            <a:r>
              <a:rPr lang="en-US" sz="1450" dirty="0" err="1"/>
              <a:t>Roshaunda</a:t>
            </a:r>
            <a:r>
              <a:rPr lang="en-US" sz="1450" dirty="0"/>
              <a:t> McLean </a:t>
            </a:r>
            <a:r>
              <a:rPr lang="en-US" sz="1450" dirty="0">
                <a:solidFill>
                  <a:srgbClr val="6CB255"/>
                </a:solidFill>
              </a:rPr>
              <a:t>(a, left)</a:t>
            </a:r>
            <a:r>
              <a:rPr lang="en-US" sz="1450" dirty="0"/>
              <a:t>, campus director of the Associated Students of the University of Missouri, and David Vaughn </a:t>
            </a:r>
            <a:r>
              <a:rPr lang="en-US" sz="1450" dirty="0">
                <a:solidFill>
                  <a:srgbClr val="6CB255"/>
                </a:solidFill>
              </a:rPr>
              <a:t>(a, right)</a:t>
            </a:r>
            <a:r>
              <a:rPr lang="en-US" sz="1450" dirty="0"/>
              <a:t>, a Missouri Student Association senator, register voters on campus. Cassie Dorman </a:t>
            </a:r>
            <a:r>
              <a:rPr lang="en-US" sz="1450" dirty="0">
                <a:solidFill>
                  <a:srgbClr val="6CB255"/>
                </a:solidFill>
              </a:rPr>
              <a:t>(b, left) </a:t>
            </a:r>
            <a:r>
              <a:rPr lang="en-US" sz="1450" dirty="0"/>
              <a:t>and Samantha Peterson </a:t>
            </a:r>
            <a:r>
              <a:rPr lang="en-US" sz="1450" dirty="0">
                <a:solidFill>
                  <a:srgbClr val="6CB255"/>
                </a:solidFill>
              </a:rPr>
              <a:t>(b,</a:t>
            </a:r>
            <a:r>
              <a:rPr lang="en-US" sz="1450" dirty="0"/>
              <a:t> </a:t>
            </a:r>
            <a:r>
              <a:rPr lang="en-US" sz="1450" dirty="0">
                <a:solidFill>
                  <a:srgbClr val="6CB255"/>
                </a:solidFill>
              </a:rPr>
              <a:t>right)</a:t>
            </a:r>
            <a:r>
              <a:rPr lang="en-US" sz="1450" dirty="0"/>
              <a:t>, both eighteen years old, were just two of the University of Missouri students registering to vote for the first time. (credit a, b: modification of work by “</a:t>
            </a:r>
            <a:r>
              <a:rPr lang="en-US" sz="1450" dirty="0" err="1"/>
              <a:t>KOMUnews</a:t>
            </a:r>
            <a:r>
              <a:rPr lang="en-US" sz="1450" dirty="0"/>
              <a:t>”/Flickr)</a:t>
            </a:r>
          </a:p>
        </p:txBody>
      </p:sp>
      <p:pic>
        <p:nvPicPr>
          <p:cNvPr id="2" name="Figure" descr="Image A is of two people sitting behind a table. A cloth sign hanging in front of the table reads “Let your vote roar”. Image B is of two people filling out for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784" b="-8784"/>
          <a:stretch>
            <a:fillRect/>
          </a:stretch>
        </p:blipFill>
        <p:spPr>
          <a:xfrm>
            <a:off x="397434" y="959117"/>
            <a:ext cx="8062913" cy="3500071"/>
          </a:xfrm>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7.4\</a:t>
            </a:r>
          </a:p>
        </p:txBody>
      </p:sp>
    </p:spTree>
    <p:extLst>
      <p:ext uri="{BB962C8B-B14F-4D97-AF65-F5344CB8AC3E}">
        <p14:creationId xmlns:p14="http://schemas.microsoft.com/office/powerpoint/2010/main" val="396870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67765D51-5F2D-41BC-B65A-5B7415B7F35E}"/>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Rock the Vote works with musicians and other celebrities across the country to encourage and register young people to vote </a:t>
            </a:r>
            <a:r>
              <a:rPr lang="en-US" sz="1500" dirty="0">
                <a:solidFill>
                  <a:srgbClr val="6CB255"/>
                </a:solidFill>
              </a:rPr>
              <a:t>(a)</a:t>
            </a:r>
            <a:r>
              <a:rPr lang="en-US" sz="1500" dirty="0"/>
              <a:t>. Sheryl Crow was one of Rock the Vote’s strongest supporters in the 2008 election, subsequently performing at the Midwest Inaugural Ball in January 2009 </a:t>
            </a:r>
            <a:r>
              <a:rPr lang="en-US" sz="1500" dirty="0">
                <a:solidFill>
                  <a:srgbClr val="6CB255"/>
                </a:solidFill>
              </a:rPr>
              <a:t>(b)</a:t>
            </a:r>
            <a:r>
              <a:rPr lang="en-US" sz="1500" dirty="0"/>
              <a:t>. (credit a: modification of work by Jeff Kramer; credit b: modification of work by “cliff1066”/Flickr)</a:t>
            </a:r>
          </a:p>
        </p:txBody>
      </p:sp>
      <p:pic>
        <p:nvPicPr>
          <p:cNvPr id="2" name="Figure" descr="Image A is of a tour bus driving along a road. Print on the back of the bus reads “Rock the Vote”. Image B is of Sheryl Crow holding a guit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05" r="-6705"/>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7.5</a:t>
            </a:r>
          </a:p>
        </p:txBody>
      </p:sp>
    </p:spTree>
    <p:extLst>
      <p:ext uri="{BB962C8B-B14F-4D97-AF65-F5344CB8AC3E}">
        <p14:creationId xmlns:p14="http://schemas.microsoft.com/office/powerpoint/2010/main" val="102737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9FD3879-5958-4E38-97CE-F17734F7ED1E}"/>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There are many ways to measure voter turnout depending on whether we calculate it using the total population, the voting-age population (VAP), the voting-eligible population (VEP), or the total number of registered voters.</a:t>
            </a:r>
          </a:p>
        </p:txBody>
      </p:sp>
      <p:pic>
        <p:nvPicPr>
          <p:cNvPr id="2" name="Figure" descr="A chart showing the percent of the population that votes in the United States. The first box is labeled “Total population = 313, 914, 040”. Within that box is a box labeled “Voting-age population (VAP) = 235,248,040”. Within that box is a box labeled “Voting-eligible population (VEP) = 222,381,268, 57% of voting-age population (VAP) voted”. Within that box is a box labeled “Registered Voters = 153,157,000, 60% of voting-eligible population (VEP) voted”. Within that box is a box labeled “Votes in 2012 election = 132,948,000, 87% of registered voters vo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982" b="-6982"/>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7.6</a:t>
            </a:r>
          </a:p>
        </p:txBody>
      </p:sp>
    </p:spTree>
    <p:extLst>
      <p:ext uri="{BB962C8B-B14F-4D97-AF65-F5344CB8AC3E}">
        <p14:creationId xmlns:p14="http://schemas.microsoft.com/office/powerpoint/2010/main" val="2781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B3E55192-14F0-45F7-BDAA-826AE074BF2A}"/>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On January 7, 2008, John McCain campaigned in New Hampshire among voters holding AARP signs </a:t>
            </a:r>
            <a:r>
              <a:rPr lang="en-US" sz="1500" dirty="0">
                <a:solidFill>
                  <a:srgbClr val="6CB255"/>
                </a:solidFill>
              </a:rPr>
              <a:t>(a)</a:t>
            </a:r>
            <a:r>
              <a:rPr lang="en-US" sz="1500" dirty="0"/>
              <a:t>. AARP, formerly the American Association of Retired Persons, is one of the most influential interest groups because senior citizens are known to vote at nearly double the rate of young people </a:t>
            </a:r>
            <a:r>
              <a:rPr lang="en-US" sz="1500" dirty="0">
                <a:solidFill>
                  <a:srgbClr val="6CB255"/>
                </a:solidFill>
              </a:rPr>
              <a:t>(b)</a:t>
            </a:r>
            <a:r>
              <a:rPr lang="en-US" sz="1500" dirty="0"/>
              <a:t>, thanks in part to their increased reliance on government programs as they age. (credit a: modification of work by Ryan Glenn)</a:t>
            </a:r>
          </a:p>
        </p:txBody>
      </p:sp>
      <p:pic>
        <p:nvPicPr>
          <p:cNvPr id="2" name="Figure" descr="Image A is of John McCain speaking to a group of people. Several people are holding signs that read “Dividedwefall.org AARP”. Image B is of a bar graph titled “Difference in Voter Registration and Voting between Age Groups”. Under the label “Registered”, “Ages 18 – 28” is approximately 55%, and “Ages 65 - 74” is approximately 80%”. Under the label “Voted”, “Ages 18 – 28” is approximately 40%” and “Ages 65 – 74” is approximately 75%. A source at the bottom of the graph reads “Census Bureau. “Table 2: Reported Voting and Registration, by Race, Hispanic Origin, Sex, and Age, for the United States: November 201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282" b="-6282"/>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7.7</a:t>
            </a:r>
          </a:p>
        </p:txBody>
      </p:sp>
    </p:spTree>
    <p:extLst>
      <p:ext uri="{BB962C8B-B14F-4D97-AF65-F5344CB8AC3E}">
        <p14:creationId xmlns:p14="http://schemas.microsoft.com/office/powerpoint/2010/main" val="344964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4554EE58-F759-42DC-8598-0B360281F7CD}"/>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endParaRPr lang="en-US" sz="1600" dirty="0"/>
          </a:p>
        </p:txBody>
      </p:sp>
      <p:pic>
        <p:nvPicPr>
          <p:cNvPr id="2" name="Figure" descr="A line graph titled “Voting Rates Over Time for the Voting-Age Population: 1964-2012”. The x-axis starts in 1964 and marks every 4 years until 2012. The y-axis goes from 30 to 80 percent. The line labeled “18 to 24 years” starts at 50.9% in 1964, drops steadily to around 40% in 1980, increases to around 43% in 1984, decreases to around 37% in 1988, increases to around 44% in 1992, decreases to around 30% in 1996 and stays there through 2000, increases to around 43% in 2004, then around 45% in 2008, then decreases to 38% in 2012. The line labeled “25 to 44 years” starts at 69% in 1964, then drops steadily to around 57% in 1976 and stays there through 1984, decreases to around 55% in 1988, increases to around 58% in 1992, decreases to around 50% in 1996, then increases steadily to around 55% in 2004 and stays there through 2008, then decreases to 49.5% in 2012. The line labeled “45 to 64 years” starts at 75.9% in 1964, decreases steadily to around 68% in 1976 and stays around there until 1992, decreases to around 63% in 1996 and stays there through 2000,, increases to around 68% in 2004, and then decreases steadily to 63.4% in 2012. The line labeled “65 years and older” starts at 66.3% in 1964, decreases steadily to around 63% in 1976, increases steadily to around 69% in 1992, decreases to around 67% in 1996, increases steadily to around 68% in 2004, decreases to around 67% in 2008, and increases to 69.7% in 2012. At the bottom of the graph a source is listed: “U. S. Census Bureau, Current Population Survey, Select Yea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21" r="-362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7.8</a:t>
            </a:r>
          </a:p>
        </p:txBody>
      </p:sp>
    </p:spTree>
    <p:extLst>
      <p:ext uri="{BB962C8B-B14F-4D97-AF65-F5344CB8AC3E}">
        <p14:creationId xmlns:p14="http://schemas.microsoft.com/office/powerpoint/2010/main" val="29665218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809</TotalTime>
  <Words>2457</Words>
  <Application>Microsoft Office PowerPoint</Application>
  <PresentationFormat>On-screen Show (4:3)</PresentationFormat>
  <Paragraphs>67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Calibri</vt:lpstr>
      <vt:lpstr>Essential</vt:lpstr>
      <vt:lpstr>AMERICAN GOVERNMENT</vt:lpstr>
      <vt:lpstr>Figure 7.1</vt:lpstr>
      <vt:lpstr>Figure 7.2</vt:lpstr>
      <vt:lpstr>Figure 7.3</vt:lpstr>
      <vt:lpstr>Figure 7.4\</vt:lpstr>
      <vt:lpstr>Figure 7.5</vt:lpstr>
      <vt:lpstr>Figure 7.6</vt:lpstr>
      <vt:lpstr>Figure 7.7</vt:lpstr>
      <vt:lpstr>Figure 7.8</vt:lpstr>
      <vt:lpstr>Figure 7.9</vt:lpstr>
      <vt:lpstr>Figure 7.10</vt:lpstr>
      <vt:lpstr>Figure 7.11</vt:lpstr>
      <vt:lpstr>Figure 7.12</vt:lpstr>
      <vt:lpstr>Figure 7.13</vt:lpstr>
      <vt:lpstr>Figure 7.14</vt:lpstr>
      <vt:lpstr>Figure 7.15</vt:lpstr>
      <vt:lpstr>Figure 7.16</vt:lpstr>
      <vt:lpstr>Figure 7.17</vt:lpstr>
      <vt:lpstr>Figure 7.18</vt:lpstr>
      <vt:lpstr>Figure 7.19</vt:lpstr>
      <vt:lpstr>Figure 7.20</vt:lpstr>
      <vt:lpstr>Figure 7.21</vt:lpstr>
      <vt:lpstr>Figure 7.22</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ConversionPS</cp:lastModifiedBy>
  <cp:revision>63</cp:revision>
  <cp:lastPrinted>2016-07-29T05:28:54Z</cp:lastPrinted>
  <dcterms:created xsi:type="dcterms:W3CDTF">2012-06-04T02:13:36Z</dcterms:created>
  <dcterms:modified xsi:type="dcterms:W3CDTF">2017-09-15T00:59:18Z</dcterms:modified>
</cp:coreProperties>
</file>