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4"/>
  </p:notesMasterIdLst>
  <p:handoutMasterIdLst>
    <p:handoutMasterId r:id="rId25"/>
  </p:handoutMasterIdLst>
  <p:sldIdLst>
    <p:sldId id="256" r:id="rId2"/>
    <p:sldId id="281" r:id="rId3"/>
    <p:sldId id="283" r:id="rId4"/>
    <p:sldId id="285" r:id="rId5"/>
    <p:sldId id="286" r:id="rId6"/>
    <p:sldId id="280" r:id="rId7"/>
    <p:sldId id="288" r:id="rId8"/>
    <p:sldId id="284" r:id="rId9"/>
    <p:sldId id="289" r:id="rId10"/>
    <p:sldId id="302" r:id="rId11"/>
    <p:sldId id="291" r:id="rId12"/>
    <p:sldId id="293" r:id="rId13"/>
    <p:sldId id="294" r:id="rId14"/>
    <p:sldId id="295" r:id="rId15"/>
    <p:sldId id="296" r:id="rId16"/>
    <p:sldId id="297" r:id="rId17"/>
    <p:sldId id="298" r:id="rId18"/>
    <p:sldId id="300" r:id="rId19"/>
    <p:sldId id="303" r:id="rId20"/>
    <p:sldId id="299" r:id="rId21"/>
    <p:sldId id="301" r:id="rId22"/>
    <p:sldId id="30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02" autoAdjust="0"/>
  </p:normalViewPr>
  <p:slideViewPr>
    <p:cSldViewPr snapToGrid="0" snapToObjects="1">
      <p:cViewPr varScale="1">
        <p:scale>
          <a:sx n="91" d="100"/>
          <a:sy n="91" d="100"/>
        </p:scale>
        <p:origin x="68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29E2-E08B-42D0-B077-4025D4FCEAC8}" type="datetimeFigureOut">
              <a:rPr lang="en-US" smtClean="0"/>
              <a:t>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46BCD-DB52-4736-8C65-8AE21862DB0B}" type="slidenum">
              <a:rPr lang="en-US" smtClean="0"/>
              <a:t>‹#›</a:t>
            </a:fld>
            <a:endParaRPr lang="en-US"/>
          </a:p>
        </p:txBody>
      </p:sp>
    </p:spTree>
    <p:extLst>
      <p:ext uri="{BB962C8B-B14F-4D97-AF65-F5344CB8AC3E}">
        <p14:creationId xmlns:p14="http://schemas.microsoft.com/office/powerpoint/2010/main" val="284482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BkLogo"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1171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5 CIVIL RIGHTS</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xmlns="" id="{C90B13E1-1F63-422C-BCB2-E27DC6F8B8A0}"/>
              </a:ext>
            </a:extLst>
          </p:cNvPr>
          <p:cNvSpPr>
            <a:spLocks noGrp="1"/>
          </p:cNvSpPr>
          <p:nvPr>
            <p:ph type="title" idx="4294967295"/>
          </p:nvPr>
        </p:nvSpPr>
        <p:spPr>
          <a:xfrm>
            <a:off x="0" y="790032"/>
            <a:ext cx="9144000" cy="636959"/>
          </a:xfrm>
        </p:spPr>
        <p:txBody>
          <a:bodyPr>
            <a:noAutofit/>
          </a:bodyPr>
          <a:lstStyle/>
          <a:p>
            <a:pPr algn="ctr"/>
            <a:r>
              <a:rPr lang="en-US" sz="3600" dirty="0"/>
              <a:t>AMERICAN GOVERNMENT</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6D481E36-50A6-4427-8826-5B40C940FA00}"/>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n image of Martin Luther King, Jr. and Malcom 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33" b="-9533"/>
          <a:stretch>
            <a:fillRect/>
          </a:stretch>
        </p:blipFill>
        <p:spPr>
          <a:xfrm>
            <a:off x="4489450" y="1108075"/>
            <a:ext cx="4030663" cy="5256213"/>
          </a:xfrm>
        </p:spPr>
      </p:pic>
      <p:sp>
        <p:nvSpPr>
          <p:cNvPr id="14" name="Text"/>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Martin Luther King, Jr. (left) and   Malcolm X (right) adopted different approaches to securing civil rights for African Americans. This occasion, a Senate debate of the Civil Rights Act of 1964, was the only time the two men ever met.</a:t>
            </a:r>
          </a:p>
        </p:txBody>
      </p:sp>
      <p:sp>
        <p:nvSpPr>
          <p:cNvPr id="5" name="FigureNum"/>
          <p:cNvSpPr>
            <a:spLocks noGrp="1"/>
          </p:cNvSpPr>
          <p:nvPr>
            <p:ph type="title"/>
          </p:nvPr>
        </p:nvSpPr>
        <p:spPr/>
        <p:txBody>
          <a:bodyPr>
            <a:normAutofit/>
          </a:bodyPr>
          <a:lstStyle/>
          <a:p>
            <a:pPr algn="r"/>
            <a:r>
              <a:rPr lang="en-US" sz="2400" dirty="0">
                <a:solidFill>
                  <a:srgbClr val="6CB255"/>
                </a:solidFill>
              </a:rPr>
              <a:t>Figure 5.9</a:t>
            </a:r>
          </a:p>
        </p:txBody>
      </p:sp>
      <p:pic>
        <p:nvPicPr>
          <p:cNvPr id="7"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29534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70D5521E-0E3D-4CDC-9F51-2A8CB6EE3BC1}"/>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Elizabeth Cady Stanton </a:t>
            </a:r>
            <a:r>
              <a:rPr lang="en-US" sz="1600" dirty="0">
                <a:solidFill>
                  <a:srgbClr val="6CB255"/>
                </a:solidFill>
              </a:rPr>
              <a:t>(a) </a:t>
            </a:r>
            <a:r>
              <a:rPr lang="en-US" sz="1600" dirty="0"/>
              <a:t>and </a:t>
            </a:r>
            <a:r>
              <a:rPr lang="en-US" sz="1600" dirty="0" err="1"/>
              <a:t>Lucretia</a:t>
            </a:r>
            <a:r>
              <a:rPr lang="en-US" sz="1600" dirty="0"/>
              <a:t> Mott </a:t>
            </a:r>
            <a:r>
              <a:rPr lang="en-US" sz="1600" dirty="0">
                <a:solidFill>
                  <a:srgbClr val="6CB255"/>
                </a:solidFill>
              </a:rPr>
              <a:t>(b) </a:t>
            </a:r>
            <a:r>
              <a:rPr lang="en-US" sz="1600" dirty="0"/>
              <a:t>both emerged from the abolitionist movement as strong advocates of women’s rights.</a:t>
            </a:r>
          </a:p>
        </p:txBody>
      </p:sp>
      <p:pic>
        <p:nvPicPr>
          <p:cNvPr id="2" name="Figure" descr="Image A is of Elizabeth Cady Stanton with her arms around two children who are seated on her lap. Image B is of Lucretia Mott standing with arms cross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109" r="-1910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5.10</a:t>
            </a:r>
          </a:p>
        </p:txBody>
      </p:sp>
    </p:spTree>
    <p:extLst>
      <p:ext uri="{BB962C8B-B14F-4D97-AF65-F5344CB8AC3E}">
        <p14:creationId xmlns:p14="http://schemas.microsoft.com/office/powerpoint/2010/main" val="4077417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5DBACA63-B114-4251-A70B-4357AFF601CB}"/>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October 1917, suffragists marched down Fifth Avenue in New York demanding the right to vote. They carried a petition that had been signed by one million women.</a:t>
            </a:r>
          </a:p>
        </p:txBody>
      </p:sp>
      <p:pic>
        <p:nvPicPr>
          <p:cNvPr id="2" name="Figure" descr="An image of a group of people marching down a street. Several pairs of people are carrying large signs between them. On both sides of the street is a crowd of observ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742" r="-2174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5.11</a:t>
            </a:r>
          </a:p>
        </p:txBody>
      </p:sp>
    </p:spTree>
    <p:extLst>
      <p:ext uri="{BB962C8B-B14F-4D97-AF65-F5344CB8AC3E}">
        <p14:creationId xmlns:p14="http://schemas.microsoft.com/office/powerpoint/2010/main" val="166792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31646523-8810-4F38-86CF-962347BA721C}"/>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Members of the National Woman’s Party picketed outside the White House six days a week from January 10, 1917, when President Woodrow Wilson took office, until June 4, 1919, when the Nineteenth Amendment was passed by Congress. The protesters wore banners proclaiming the name of the institution of higher learning they attended.</a:t>
            </a:r>
          </a:p>
        </p:txBody>
      </p:sp>
      <p:pic>
        <p:nvPicPr>
          <p:cNvPr id="2" name="Figure" descr="An image of several people standing in front of a fence. Some people are holding banners. The banners read “Mr. President how long must women wait for liberty” and “Mr. President what will you do for woman suffera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69" r="-486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5.12</a:t>
            </a:r>
          </a:p>
        </p:txBody>
      </p:sp>
    </p:spTree>
    <p:extLst>
      <p:ext uri="{BB962C8B-B14F-4D97-AF65-F5344CB8AC3E}">
        <p14:creationId xmlns:p14="http://schemas.microsoft.com/office/powerpoint/2010/main" val="4203412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DB7FE5B9-2D5C-46BB-A5BA-12549206C019}"/>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map shows which states supported the ERA and which did not. The dark blue states ratified the amendment. The amendment was ratified but later rescinded in the light blue states and was ratified in only one branch of the legislature in the yellow states. The ERA was never ratified by the purple states.</a:t>
            </a:r>
          </a:p>
        </p:txBody>
      </p:sp>
      <p:pic>
        <p:nvPicPr>
          <p:cNvPr id="2" name="Figure" descr="A map of the United States titled “State Support of the Equal Rights Amendment”. States marked as “Ratified” are Washington, Oregon, California, Alaska, Hawaii, Montana, Wyoming, Colorado, New Mexico, North Dakota, Kansas, Texas, Minnesota, Iowa, Wisconsin, Michigan, Indiana, Ohio, West Virginia, Maryland, Pennsylvania, Delaware, New Jersey, New York, Connecticut, Rhode Island, Massachusetts, New Hampshire, Maine, and Vermont. States marked as “Ratified, then rescinded” are Idaho, South Dakota, Nebraska, Kentucky, and Tennessee. States marked as “Ratified in one house of legislature” are Nevada, Oklahoma, Missouri, Illinois, Louisiana, Florida, South Carolina, and North Carolina. States marked as “Not ratified” are Utah, Arizona, Arkansas, Mississippi, Alabama, Georgia, and Virgin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221" r="-2522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5.13</a:t>
            </a:r>
          </a:p>
        </p:txBody>
      </p:sp>
    </p:spTree>
    <p:extLst>
      <p:ext uri="{BB962C8B-B14F-4D97-AF65-F5344CB8AC3E}">
        <p14:creationId xmlns:p14="http://schemas.microsoft.com/office/powerpoint/2010/main" val="3716928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B18A40C5-4B3D-438D-BE01-75CBA389A9AD}"/>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After the passage of the Indian Removal Act, the U.S. military forced the removal of the Cherokee, Chickasaw, Choctaw, Creek, and Seminole from the Southeast to the western territory (present-day Oklahoma), marching them along the routes shown here. The lines in yellow mark the routes taken by the Cherokee on the Trail of Tears.</a:t>
            </a:r>
          </a:p>
        </p:txBody>
      </p:sp>
      <p:pic>
        <p:nvPicPr>
          <p:cNvPr id="2" name="Figure" descr="A map of the United States showing the southeast quarter of the country. On the map the paths of Indian Removal are shown. For “Cherokee” a path is drawn from a region labeled “Tribal territory Cherokee 1835” in the northwest corner of Georgia to a region labeled “Reservation” in “Unorganized Territory” to the west of Missouri. For “Chickasaw” a path is drawn from a region labeled “Tribal territory Chickasaw 1832” in the north half of Mississippi to a region labeled “Reservation” in “Unorganized Territory” to the west of Arkansas Territory. For “Choctaw” a path is drawn from a region labeled “Tribal territory Choctaw 1830” in the lower north half of Mississippi to a region labeled “Reservation” in “Unorganized Territory” to the west of Arkansas Territory. For “Creek” a path is drawn from a region labeled “Tribal territory Creek 1832” in the northeast of Alabama to a region labeled “Reservation” in “Unorganized Territory” to the west of Arkansas Territory. For “Seminole” a path is drawn from a region labeled “Tribal territory Seminole 1832-33” in the south of Florida Territory to a region labeled “Reservation” in “Unorganized Territory” to the west of Arkansas Territo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011" r="-3801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5.14</a:t>
            </a:r>
          </a:p>
        </p:txBody>
      </p:sp>
    </p:spTree>
    <p:extLst>
      <p:ext uri="{BB962C8B-B14F-4D97-AF65-F5344CB8AC3E}">
        <p14:creationId xmlns:p14="http://schemas.microsoft.com/office/powerpoint/2010/main" val="80863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ECA953D7-E4E3-4B32-9AC5-445349F9E0D7}"/>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Sarah Winnemucca </a:t>
            </a:r>
            <a:r>
              <a:rPr lang="en-US" sz="1600" dirty="0">
                <a:solidFill>
                  <a:srgbClr val="6CB255"/>
                </a:solidFill>
              </a:rPr>
              <a:t>(a)</a:t>
            </a:r>
            <a:r>
              <a:rPr lang="en-US" sz="1600" dirty="0"/>
              <a:t>, called the “Paiute Princess” by the press, and Dr. Charles Eastman </a:t>
            </a:r>
            <a:r>
              <a:rPr lang="en-US" sz="1600" dirty="0">
                <a:solidFill>
                  <a:srgbClr val="6CB255"/>
                </a:solidFill>
              </a:rPr>
              <a:t>(b)</a:t>
            </a:r>
            <a:r>
              <a:rPr lang="en-US" sz="1600" dirty="0"/>
              <a:t>, of the Lakota tribe, campaigned for Native American rights in the late nineteenth and early twentieth centuries. Winnemucca wears traditional dress for a publicity photograph.</a:t>
            </a:r>
          </a:p>
        </p:txBody>
      </p:sp>
      <p:pic>
        <p:nvPicPr>
          <p:cNvPr id="2" name="Figure" descr="Image A is of Sarah Winnemucca wearing traditional Paiute clothing. Image B is of Charles Eastman wearing a su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652" r="-3265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5.15</a:t>
            </a:r>
          </a:p>
        </p:txBody>
      </p:sp>
    </p:spTree>
    <p:extLst>
      <p:ext uri="{BB962C8B-B14F-4D97-AF65-F5344CB8AC3E}">
        <p14:creationId xmlns:p14="http://schemas.microsoft.com/office/powerpoint/2010/main" val="93979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75B28C9D-3B41-4243-81E1-D3F946A6347F}"/>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 memorial stone</a:t>
            </a:r>
            <a:r>
              <a:rPr lang="en-US" sz="1600" dirty="0">
                <a:solidFill>
                  <a:srgbClr val="6CB255"/>
                </a:solidFill>
              </a:rPr>
              <a:t> (a) </a:t>
            </a:r>
            <a:r>
              <a:rPr lang="en-US" sz="1600" dirty="0"/>
              <a:t>marks the spot of the mass grave of the </a:t>
            </a:r>
            <a:r>
              <a:rPr lang="en-US" sz="1600" dirty="0" err="1"/>
              <a:t>Lakotas</a:t>
            </a:r>
            <a:r>
              <a:rPr lang="en-US" sz="1600" dirty="0"/>
              <a:t> killed in the 1890 massacre at Wounded Knee. The bullet-riddled car</a:t>
            </a:r>
            <a:r>
              <a:rPr lang="en-US" sz="1600" dirty="0">
                <a:solidFill>
                  <a:srgbClr val="6CB255"/>
                </a:solidFill>
              </a:rPr>
              <a:t> (b) </a:t>
            </a:r>
            <a:r>
              <a:rPr lang="en-US" sz="1600" dirty="0"/>
              <a:t>of FBI agent Ronald Williams reveals the level of violence reached during—and for years after—the 1973 occupation of the town.</a:t>
            </a:r>
          </a:p>
        </p:txBody>
      </p:sp>
      <p:pic>
        <p:nvPicPr>
          <p:cNvPr id="2" name="Figure" descr="Image A is of three people placing a wreath of flowers in front of a stone monument. Image B is of the side of a truck which is riddled with bullet ho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129" r="-1212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5.16</a:t>
            </a:r>
          </a:p>
        </p:txBody>
      </p:sp>
    </p:spTree>
    <p:extLst>
      <p:ext uri="{BB962C8B-B14F-4D97-AF65-F5344CB8AC3E}">
        <p14:creationId xmlns:p14="http://schemas.microsoft.com/office/powerpoint/2010/main" val="349402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8E76CD7F-B384-4368-A1F0-553C704667C0}"/>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Protestors picket a grocery store in 1973, urging consumers not to buy grapes or lettuce picked by underpaid farm workers</a:t>
            </a:r>
            <a:r>
              <a:rPr lang="en-US" sz="1600" dirty="0">
                <a:solidFill>
                  <a:srgbClr val="6CB255"/>
                </a:solidFill>
              </a:rPr>
              <a:t> (a)</a:t>
            </a:r>
            <a:r>
              <a:rPr lang="en-US" sz="1600" dirty="0"/>
              <a:t>. The boycott, organized by Cesar Chavez and the United Farm Workers using the slogan “</a:t>
            </a:r>
            <a:r>
              <a:rPr lang="en-US" sz="1600" dirty="0" err="1"/>
              <a:t>Sí</a:t>
            </a:r>
            <a:r>
              <a:rPr lang="en-US" sz="1600" dirty="0"/>
              <a:t> se </a:t>
            </a:r>
            <a:r>
              <a:rPr lang="en-US" sz="1600" dirty="0" err="1"/>
              <a:t>puede</a:t>
            </a:r>
            <a:r>
              <a:rPr lang="en-US" sz="1600" dirty="0"/>
              <a:t>” or “Yes, it can be done!”</a:t>
            </a:r>
            <a:r>
              <a:rPr lang="en-US" sz="1600" dirty="0">
                <a:solidFill>
                  <a:srgbClr val="6CB255"/>
                </a:solidFill>
              </a:rPr>
              <a:t> (b)</a:t>
            </a:r>
            <a:r>
              <a:rPr lang="en-US" sz="1600" dirty="0"/>
              <a:t>, ultimately forced California growers to improve conditions for migrant laborers.</a:t>
            </a:r>
          </a:p>
        </p:txBody>
      </p:sp>
      <p:pic>
        <p:nvPicPr>
          <p:cNvPr id="2" name="Figure" descr="Image A is of a group of people carrying signs. The signs read “United Farm Workers AFL-CIO boycott of Jewel Lettuce &amp;amp; Grapes Union Picket Line Don’t Cross” and “Boycott, Farm Workers on Strike”. Image B is of a poster that shows people picking crops in a field. The sun rises in the background. In the center of the sun is an eagle, and text along the sun reads “Si se puede ~ It can be done”. Text at the bottom of the poster reads “Boycott Lettuce &amp;amp; Gra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720" r="-2972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5.17</a:t>
            </a:r>
          </a:p>
        </p:txBody>
      </p:sp>
    </p:spTree>
    <p:extLst>
      <p:ext uri="{BB962C8B-B14F-4D97-AF65-F5344CB8AC3E}">
        <p14:creationId xmlns:p14="http://schemas.microsoft.com/office/powerpoint/2010/main" val="349402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11CE3342-3FA5-4B8C-8BC6-FC05359790A0}"/>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cartoon shows a Chinese laborer, the personification of industry and sobriety, outside the “Golden Gate of Liberty.” The Chinese Exclusion Act of 1882 has barred him from entering the country, while communists and “hoodlums” are allowed in.</a:t>
            </a:r>
          </a:p>
        </p:txBody>
      </p:sp>
      <p:pic>
        <p:nvPicPr>
          <p:cNvPr id="2" name="Figure" descr="An image of a cartoon in which a person with a long ponytail is seated in front of a gate labeled “Golden Gate of Liberty”. The crate the person sits on is labeled “Order” and behind it is are crates labeled “Peace” and “Sobriety”. A bag of money next to the person’s feet is labeled “Industry”. A sign on the wall reads “Notice – Communist Nihilist Socialist Fenian &amp;amp; Hoodlum Welcome but no admittance to Chinamen”. The bottom of the cartoon reads “The only one barred out. Enlightened American Statesmen—“We must draw the line somewhere, you kn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32" b="-10032"/>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5.18</a:t>
            </a:r>
          </a:p>
        </p:txBody>
      </p:sp>
    </p:spTree>
    <p:extLst>
      <p:ext uri="{BB962C8B-B14F-4D97-AF65-F5344CB8AC3E}">
        <p14:creationId xmlns:p14="http://schemas.microsoft.com/office/powerpoint/2010/main" val="6830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xmlns="" id="{E2D4E9F3-A97D-419C-890F-A2A6FF0AE261}"/>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Supporters rally in defense of Park51, a planned Islamic community center in Lower Manhattan. Due to the development’s proximity to the World Trade Center site, it was controversially referred to as the Ground Zero mosque. While a temporary Islamic center opened there in September 2011, the owner now plans to build luxury condominiums on the site.</a:t>
            </a:r>
            <a:r>
              <a:rPr lang="en-US" sz="1500" baseline="30000" dirty="0">
                <a:solidFill>
                  <a:srgbClr val="FF0000"/>
                </a:solidFill>
              </a:rPr>
              <a:t>1</a:t>
            </a:r>
            <a:r>
              <a:rPr lang="en-US" sz="1500" dirty="0"/>
              <a:t> (credit: modification of work by David </a:t>
            </a:r>
            <a:r>
              <a:rPr lang="en-US" sz="1500" dirty="0" err="1"/>
              <a:t>Shankbone</a:t>
            </a:r>
            <a:r>
              <a:rPr lang="en-US" sz="1500" dirty="0"/>
              <a:t>)</a:t>
            </a:r>
          </a:p>
        </p:txBody>
      </p:sp>
      <p:pic>
        <p:nvPicPr>
          <p:cNvPr id="2" name="Figure" descr="OSC_AmGov_05_00_ZeroMosqu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610" b="-1261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41326"/>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5.1</a:t>
            </a:r>
          </a:p>
        </p:txBody>
      </p:sp>
    </p:spTree>
    <p:extLst>
      <p:ext uri="{BB962C8B-B14F-4D97-AF65-F5344CB8AC3E}">
        <p14:creationId xmlns:p14="http://schemas.microsoft.com/office/powerpoint/2010/main" val="173555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C8E3C3C3-3C68-4B85-94B5-1AEDD42E2569}"/>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Japanese Americans displaced from their homes by the U.S. government during World War II stand in line outside the mess hall at a relocation center in San Bruno, California, on April 29, 1942.</a:t>
            </a:r>
          </a:p>
        </p:txBody>
      </p:sp>
      <p:pic>
        <p:nvPicPr>
          <p:cNvPr id="2" name="Figure" descr="An image of a long line of people that snakes back and fo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395" r="-3139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5.19</a:t>
            </a:r>
          </a:p>
        </p:txBody>
      </p:sp>
    </p:spTree>
    <p:extLst>
      <p:ext uri="{BB962C8B-B14F-4D97-AF65-F5344CB8AC3E}">
        <p14:creationId xmlns:p14="http://schemas.microsoft.com/office/powerpoint/2010/main" val="349402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FB539DE9-AC5B-41E3-9EE8-EC4067A7B2EE}"/>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Supporters of marriage equality celebrate outside the Supreme Court on June 26, 2015, following the announcement of the Court’s decision in </a:t>
            </a:r>
            <a:r>
              <a:rPr lang="en-US" sz="1600" i="1" dirty="0" err="1"/>
              <a:t>Obergefell</a:t>
            </a:r>
            <a:r>
              <a:rPr lang="en-US" sz="1600" i="1" dirty="0"/>
              <a:t> v. Hodges </a:t>
            </a:r>
            <a:r>
              <a:rPr lang="en-US" sz="1600" dirty="0"/>
              <a:t>declaring same-sex marriage a constitutional right under the Fourteenth Amendment. (credit: Matt </a:t>
            </a:r>
            <a:r>
              <a:rPr lang="en-US" sz="1600" dirty="0" err="1"/>
              <a:t>Popovich</a:t>
            </a:r>
            <a:r>
              <a:rPr lang="en-US" sz="1600" dirty="0"/>
              <a:t>)</a:t>
            </a:r>
          </a:p>
        </p:txBody>
      </p:sp>
      <p:pic>
        <p:nvPicPr>
          <p:cNvPr id="2" name="Figure" descr="An image of a group of people at the steps of the Supreme Court building. Many people are holding flags marked with the symbol of an equals sig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41" b="-174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5.20</a:t>
            </a:r>
          </a:p>
        </p:txBody>
      </p:sp>
    </p:spTree>
    <p:extLst>
      <p:ext uri="{BB962C8B-B14F-4D97-AF65-F5344CB8AC3E}">
        <p14:creationId xmlns:p14="http://schemas.microsoft.com/office/powerpoint/2010/main" val="340988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55EC97FB-A7FF-4B60-8664-9B832C37497A}"/>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map shows the number of sterilizations performed by the state in each of the counties of North Carolina between July 1946 and June 1968. Nearly five hundred sterilizations took place during this time period in the purple county.</a:t>
            </a:r>
          </a:p>
        </p:txBody>
      </p:sp>
      <p:pic>
        <p:nvPicPr>
          <p:cNvPr id="2" name="Figure" descr="A map of North Carolina titled “Peak of Eugenic Program in North Carolina, July 1946-June 1968”. A legend reads “Sterilizations performed by county” and marks the counties into six categories. Seven counties are marked “10 or less”. Twenty-six counties are marked “11-29”. Twenty-five counties are marked “30-49”. Twenty-seven counties are marked “50-99”. Eleven counties are marked “100-399”. One county is marked “Over 40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811" r="-981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dirty="0"/>
              <a:t>Figure 5.21</a:t>
            </a:r>
          </a:p>
        </p:txBody>
      </p:sp>
    </p:spTree>
    <p:extLst>
      <p:ext uri="{BB962C8B-B14F-4D97-AF65-F5344CB8AC3E}">
        <p14:creationId xmlns:p14="http://schemas.microsoft.com/office/powerpoint/2010/main" val="184903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BA87407B-738D-4A16-A0B7-79D3CF8D4A70}"/>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While the first female cadets graduated from the U.S. Military Academy at West Point in 1980 </a:t>
            </a:r>
            <a:r>
              <a:rPr lang="en-US" sz="1600" dirty="0">
                <a:solidFill>
                  <a:srgbClr val="6CB255"/>
                </a:solidFill>
              </a:rPr>
              <a:t>(a)</a:t>
            </a:r>
            <a:r>
              <a:rPr lang="en-US" sz="1600" dirty="0"/>
              <a:t>, The Citadel, a military college in South Carolina </a:t>
            </a:r>
            <a:r>
              <a:rPr lang="en-US" sz="1600" dirty="0">
                <a:solidFill>
                  <a:srgbClr val="6CB255"/>
                </a:solidFill>
              </a:rPr>
              <a:t>(b)</a:t>
            </a:r>
            <a:r>
              <a:rPr lang="en-US" sz="1600" dirty="0"/>
              <a:t>, was an all-male institution until 1995 when a young woman named Shannon Faulkner enrolled in the school.</a:t>
            </a:r>
          </a:p>
        </p:txBody>
      </p:sp>
      <p:pic>
        <p:nvPicPr>
          <p:cNvPr id="2" name="Figure" descr="A: an image of a group of cadets standing in rows. B: an image of a building with one high tower and several archways. In the foreground is a large tiled courtya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48" r="-514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5.2</a:t>
            </a:r>
          </a:p>
        </p:txBody>
      </p:sp>
    </p:spTree>
    <p:extLst>
      <p:ext uri="{BB962C8B-B14F-4D97-AF65-F5344CB8AC3E}">
        <p14:creationId xmlns:p14="http://schemas.microsoft.com/office/powerpoint/2010/main" val="67181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0E7489F2-F915-4D41-A9CC-E553028C5D6E}"/>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A school built by the federal government for former slaves burned after being set on fire during a race riot in Memphis, Tennessee, in 1866. White southerners, angered by their defeat in the Civil War and the loss of their slave property, attacked and killed former slaves, destroyed their property, and terrorized white northerners who attempted to improve the freed slaves’ lives.</a:t>
            </a:r>
          </a:p>
        </p:txBody>
      </p:sp>
      <p:pic>
        <p:nvPicPr>
          <p:cNvPr id="2" name="Figure" descr="An image of a sketch of a building on fire. Several people are standing outside the building. Some of the people are armed. At the bottom of the image reads “Scenes in Memphis, Tennessee, during the riot—burning a freedmen’s school-house. [Sketched by A. R. 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961" r="-4396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5.3</a:t>
            </a:r>
          </a:p>
        </p:txBody>
      </p:sp>
    </p:spTree>
    <p:extLst>
      <p:ext uri="{BB962C8B-B14F-4D97-AF65-F5344CB8AC3E}">
        <p14:creationId xmlns:p14="http://schemas.microsoft.com/office/powerpoint/2010/main" val="225996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DDF64A39-1B32-4069-9B96-3A39CC706659}"/>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this memorial engraving from 1865 (the year he was assassinated), President Abraham Lincoln is shown with his hand resting on a copy of the Emancipation Proclamation </a:t>
            </a:r>
            <a:r>
              <a:rPr lang="en-US" sz="1600" dirty="0">
                <a:solidFill>
                  <a:srgbClr val="6CB255"/>
                </a:solidFill>
              </a:rPr>
              <a:t>(a)</a:t>
            </a:r>
            <a:r>
              <a:rPr lang="en-US" sz="1600" dirty="0"/>
              <a:t>. Despite popular belief, the Emancipation Proclamation </a:t>
            </a:r>
            <a:r>
              <a:rPr lang="en-US" sz="1600" dirty="0">
                <a:solidFill>
                  <a:srgbClr val="6CB255"/>
                </a:solidFill>
              </a:rPr>
              <a:t>(b)</a:t>
            </a:r>
            <a:r>
              <a:rPr lang="en-US" sz="1600" dirty="0"/>
              <a:t> actually freed very few slaves, though it did change the meaning of the war.</a:t>
            </a:r>
          </a:p>
        </p:txBody>
      </p:sp>
      <p:pic>
        <p:nvPicPr>
          <p:cNvPr id="2" name="Figure" descr="Image A is of Abraham Lincoln sitting in a chair. His right hand rests on a paper document. Image B is of a document. The document reads “Proclamation of Emancipation” at the t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15" r="-2891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5.4</a:t>
            </a:r>
          </a:p>
        </p:txBody>
      </p:sp>
    </p:spTree>
    <p:extLst>
      <p:ext uri="{BB962C8B-B14F-4D97-AF65-F5344CB8AC3E}">
        <p14:creationId xmlns:p14="http://schemas.microsoft.com/office/powerpoint/2010/main" val="148984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1BBC8385-0509-46D2-83A9-D9AB2D4F3A18}"/>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 magazine cartoon from 1879 ridicules the practice of illiterate, southern whites requiring that a “</a:t>
            </a:r>
            <a:r>
              <a:rPr lang="en-US" sz="1600" dirty="0" err="1">
                <a:solidFill>
                  <a:schemeClr val="tx1"/>
                </a:solidFill>
              </a:rPr>
              <a:t>blakman</a:t>
            </a:r>
            <a:r>
              <a:rPr lang="en-US" sz="1600" dirty="0">
                <a:solidFill>
                  <a:schemeClr val="tx1"/>
                </a:solidFill>
              </a:rPr>
              <a:t>” be “</a:t>
            </a:r>
            <a:r>
              <a:rPr lang="en-US" sz="1600" dirty="0" err="1">
                <a:solidFill>
                  <a:schemeClr val="tx1"/>
                </a:solidFill>
              </a:rPr>
              <a:t>eddikated</a:t>
            </a:r>
            <a:r>
              <a:rPr lang="en-US" sz="1600" dirty="0">
                <a:solidFill>
                  <a:schemeClr val="tx1"/>
                </a:solidFill>
              </a:rPr>
              <a:t>” before he could vote. The grandfather clause made such a situation possible.</a:t>
            </a:r>
          </a:p>
        </p:txBody>
      </p:sp>
      <p:pic>
        <p:nvPicPr>
          <p:cNvPr id="2" name="Figure" descr="An image of a cartoon. In the foreground a person dressed in a top hat and a coat with tails writes on the wall of a building. The writing reads “Eddikazhun Qualifukazhun. The blakman orter be eddikated arofe he kin vote with us wites. Mr. Solid South”. In the background is a seated person facing the person who is writ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230" r="-8230"/>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5.5</a:t>
            </a:r>
          </a:p>
        </p:txBody>
      </p:sp>
    </p:spTree>
    <p:extLst>
      <p:ext uri="{BB962C8B-B14F-4D97-AF65-F5344CB8AC3E}">
        <p14:creationId xmlns:p14="http://schemas.microsoft.com/office/powerpoint/2010/main" val="244458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29BA282C-6F9F-4E93-848B-7FDC18C40C9A}"/>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According to this receipt, a man named A. S. White paid his $1 poll tax in Jefferson Parish, Louisiana, in 1917.</a:t>
            </a:r>
          </a:p>
        </p:txBody>
      </p:sp>
      <p:pic>
        <p:nvPicPr>
          <p:cNvPr id="2" name="Figure" descr="An image of a receipt. The receipt reads “State of Louisiana—Parish of Jefferson. Office of Sherriff and Tax Collector. Received of A. S. White resident of [sic] Ward, the sum of one dollar, poll tax for the year 1917 for the support of public school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532" r="-353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5.6</a:t>
            </a:r>
          </a:p>
        </p:txBody>
      </p:sp>
    </p:spTree>
    <p:extLst>
      <p:ext uri="{BB962C8B-B14F-4D97-AF65-F5344CB8AC3E}">
        <p14:creationId xmlns:p14="http://schemas.microsoft.com/office/powerpoint/2010/main" val="323363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E9EE5A1F-5B4E-4DEF-82AC-6520013CFF8F}"/>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Opposition to the 1957 integration of Little Rock’s all-white Central High School led President Eisenhower to call in soldiers of the 101st Airborne Division. For a year, they escorted nine African American students to and from school and to and from classes within the school. (credit: The U.S. Army)</a:t>
            </a:r>
          </a:p>
        </p:txBody>
      </p:sp>
      <p:pic>
        <p:nvPicPr>
          <p:cNvPr id="2" name="Figure" descr="An image of several armed military officers escorting two people out of a c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074" r="-3907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5.7</a:t>
            </a:r>
          </a:p>
        </p:txBody>
      </p:sp>
    </p:spTree>
    <p:extLst>
      <p:ext uri="{BB962C8B-B14F-4D97-AF65-F5344CB8AC3E}">
        <p14:creationId xmlns:p14="http://schemas.microsoft.com/office/powerpoint/2010/main" val="392215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05E42AA3-AAFF-4A12-A861-C236F5C64219}"/>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police attack on civil rights demonstrators as they crossed the Edmund </a:t>
            </a:r>
            <a:r>
              <a:rPr lang="en-US" sz="1600" dirty="0" err="1"/>
              <a:t>Pettus</a:t>
            </a:r>
            <a:r>
              <a:rPr lang="en-US" sz="1600" dirty="0"/>
              <a:t> Bridge on their way from Selma to Montgomery on March 7, 1965, is remembered as “Bloody Sunday.”</a:t>
            </a:r>
          </a:p>
        </p:txBody>
      </p:sp>
      <p:pic>
        <p:nvPicPr>
          <p:cNvPr id="2" name="Figure" descr="An image of a bridge. On the right of the overpass are several people marching in a large crowd. In the foreground are uniformed people watching the march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395" r="-3139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5.8</a:t>
            </a:r>
          </a:p>
        </p:txBody>
      </p:sp>
    </p:spTree>
    <p:extLst>
      <p:ext uri="{BB962C8B-B14F-4D97-AF65-F5344CB8AC3E}">
        <p14:creationId xmlns:p14="http://schemas.microsoft.com/office/powerpoint/2010/main" val="3065477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534</TotalTime>
  <Words>2279</Words>
  <Application>Microsoft Macintosh PowerPoint</Application>
  <PresentationFormat>On-screen Show (4:3)</PresentationFormat>
  <Paragraphs>66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Essential</vt:lpstr>
      <vt:lpstr>AMERICAN GOVERNMENT</vt:lpstr>
      <vt:lpstr>Figure 5.1</vt:lpstr>
      <vt:lpstr>Figure 5.2</vt:lpstr>
      <vt:lpstr>Figure 5.3</vt:lpstr>
      <vt:lpstr>Figure 5.4</vt:lpstr>
      <vt:lpstr>Figure 5.5</vt:lpstr>
      <vt:lpstr>Figure 5.6</vt:lpstr>
      <vt:lpstr>Figure 5.7</vt:lpstr>
      <vt:lpstr>Figure 5.8</vt:lpstr>
      <vt:lpstr>Figure 5.9</vt:lpstr>
      <vt:lpstr>Figure 5.10</vt:lpstr>
      <vt:lpstr>Figure 5.11</vt:lpstr>
      <vt:lpstr>Figure 5.12</vt:lpstr>
      <vt:lpstr>Figure 5.13</vt:lpstr>
      <vt:lpstr>Figure 5.14</vt:lpstr>
      <vt:lpstr>Figure 5.15</vt:lpstr>
      <vt:lpstr>Figure 5.16</vt:lpstr>
      <vt:lpstr>Figure 5.17</vt:lpstr>
      <vt:lpstr>Figure 5.18</vt:lpstr>
      <vt:lpstr>Figure 5.19</vt:lpstr>
      <vt:lpstr>Figure 5.20</vt:lpstr>
      <vt:lpstr>Figure 5.21</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Microsoft Office User</cp:lastModifiedBy>
  <cp:revision>73</cp:revision>
  <cp:lastPrinted>2016-07-29T04:31:38Z</cp:lastPrinted>
  <dcterms:created xsi:type="dcterms:W3CDTF">2012-06-04T02:13:36Z</dcterms:created>
  <dcterms:modified xsi:type="dcterms:W3CDTF">2017-09-21T14:02:15Z</dcterms:modified>
</cp:coreProperties>
</file>