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4"/>
  </p:notesMasterIdLst>
  <p:handoutMasterIdLst>
    <p:handoutMasterId r:id="rId25"/>
  </p:handoutMasterIdLst>
  <p:sldIdLst>
    <p:sldId id="256" r:id="rId2"/>
    <p:sldId id="277" r:id="rId3"/>
    <p:sldId id="281" r:id="rId4"/>
    <p:sldId id="282" r:id="rId5"/>
    <p:sldId id="301" r:id="rId6"/>
    <p:sldId id="306" r:id="rId7"/>
    <p:sldId id="286" r:id="rId8"/>
    <p:sldId id="302" r:id="rId9"/>
    <p:sldId id="289" r:id="rId10"/>
    <p:sldId id="291" r:id="rId11"/>
    <p:sldId id="293" r:id="rId12"/>
    <p:sldId id="294" r:id="rId13"/>
    <p:sldId id="295" r:id="rId14"/>
    <p:sldId id="296" r:id="rId15"/>
    <p:sldId id="297" r:id="rId16"/>
    <p:sldId id="298" r:id="rId17"/>
    <p:sldId id="299" r:id="rId18"/>
    <p:sldId id="300" r:id="rId19"/>
    <p:sldId id="303" r:id="rId20"/>
    <p:sldId id="292" r:id="rId21"/>
    <p:sldId id="305" r:id="rId22"/>
    <p:sldId id="30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4" d="100"/>
          <a:sy n="104" d="100"/>
        </p:scale>
        <p:origin x="10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A5F24-5FE6-4621-B4A9-783971BC5F2B}" type="datetimeFigureOut">
              <a:rPr lang="en-US" smtClean="0"/>
              <a:t>09/15/17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CFEEC-83BE-4128-AA33-1E9E36D36D9D}" type="slidenum">
              <a:rPr lang="en-US" smtClean="0"/>
              <a:t>‹#›</a:t>
            </a:fld>
            <a:endParaRPr lang="en-US"/>
          </a:p>
        </p:txBody>
      </p:sp>
    </p:spTree>
    <p:extLst>
      <p:ext uri="{BB962C8B-B14F-4D97-AF65-F5344CB8AC3E}">
        <p14:creationId xmlns:p14="http://schemas.microsoft.com/office/powerpoint/2010/main" val="224490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BkLogo"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59324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 CIVIL LIBERTIES</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B60C6780-29ED-473A-A5FD-1B98D4A93980}"/>
              </a:ext>
            </a:extLst>
          </p:cNvPr>
          <p:cNvSpPr>
            <a:spLocks noGrp="1"/>
          </p:cNvSpPr>
          <p:nvPr>
            <p:ph type="title" idx="4294967295"/>
          </p:nvPr>
        </p:nvSpPr>
        <p:spPr>
          <a:xfrm>
            <a:off x="0" y="725477"/>
            <a:ext cx="9144000" cy="705217"/>
          </a:xfrm>
        </p:spPr>
        <p:txBody>
          <a:bodyPr>
            <a:norm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9D1262B-ABB1-489F-A2EB-3895D2BD83DE}"/>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the eve of the 2008 election, a U.S. flag was burned in protest in New Hampshire. (credit: modification of work by Jennifer Parr)</a:t>
            </a:r>
          </a:p>
        </p:txBody>
      </p:sp>
      <p:pic>
        <p:nvPicPr>
          <p:cNvPr id="2" name="Figure" descr="A photo of an American flag. The flag is on fi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279" r="-6627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4.9</a:t>
            </a:r>
          </a:p>
        </p:txBody>
      </p:sp>
    </p:spTree>
    <p:extLst>
      <p:ext uri="{BB962C8B-B14F-4D97-AF65-F5344CB8AC3E}">
        <p14:creationId xmlns:p14="http://schemas.microsoft.com/office/powerpoint/2010/main" val="377298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6CBFAF7-71C0-4CEB-972E-6839BAF2F014}"/>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Supreme Court has allowed laws that ban threatening symbolic speech, such      as burning crosses on the lawns of African American families, an intimidation tactic used by the Ku Klux Klan, pictured here at a meeting in Gainesville, Florida, on December 31, 1922.</a:t>
            </a:r>
          </a:p>
        </p:txBody>
      </p:sp>
      <p:pic>
        <p:nvPicPr>
          <p:cNvPr id="2" name="Figure" descr="A photo of a group of people wearing robes and pointed hats, surrounding a large cross in the ground that is on fire. Several people hold burning crosses alo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804" r="-4280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4.10</a:t>
            </a:r>
          </a:p>
        </p:txBody>
      </p:sp>
    </p:spTree>
    <p:extLst>
      <p:ext uri="{BB962C8B-B14F-4D97-AF65-F5344CB8AC3E}">
        <p14:creationId xmlns:p14="http://schemas.microsoft.com/office/powerpoint/2010/main" val="282298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B7E6A25-399A-40F5-8120-D65FA8FF0C1B}"/>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surgeon general’s warning label on a box of cigarettes is mandated by the Food and Drug Administration. The United States was the first nation to require a health warning on cigarette packages. (credit: Debora Cartagena, Centers for Disease Control and Prevention)</a:t>
            </a:r>
          </a:p>
        </p:txBody>
      </p:sp>
      <p:pic>
        <p:nvPicPr>
          <p:cNvPr id="2" name="Figure" descr="A photo of a cigarette box and two cigarettes. The cigarettes are resting in an ashtray. Text on the cigarette box reads “Surgeon General’s Warning: Smoking causes lung cancer, heart disease, emphysema, and may complicate pregnanc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569" r="-2656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4.11</a:t>
            </a:r>
          </a:p>
        </p:txBody>
      </p:sp>
    </p:spTree>
    <p:extLst>
      <p:ext uri="{BB962C8B-B14F-4D97-AF65-F5344CB8AC3E}">
        <p14:creationId xmlns:p14="http://schemas.microsoft.com/office/powerpoint/2010/main" val="373480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4A3E559-ADD9-4869-B5BA-ADFAC952F6E0}"/>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Protesters from </a:t>
            </a:r>
            <a:r>
              <a:rPr lang="en-US" sz="1600" dirty="0" err="1"/>
              <a:t>Westboro</a:t>
            </a:r>
            <a:r>
              <a:rPr lang="en-US" sz="1600" dirty="0"/>
              <a:t> Baptist Church picket outside the U.S. Supreme Court in July 2014 prior to the decision ruling that Section 3 of the Defense of Marriage Act (DOMA) is unconstitutional. (credit: Jordan </a:t>
            </a:r>
            <a:r>
              <a:rPr lang="en-US" sz="1600" dirty="0" err="1"/>
              <a:t>Uhl</a:t>
            </a:r>
            <a:r>
              <a:rPr lang="en-US" sz="1600" dirty="0"/>
              <a:t>)</a:t>
            </a:r>
          </a:p>
        </p:txBody>
      </p:sp>
      <p:pic>
        <p:nvPicPr>
          <p:cNvPr id="2" name="Figure" descr="A photo of people holding signs. The signs read “Thank God for dead soldiers”, “God hates—”, “Fag Court”, “Soldiers die 4 fag marriage”, “USA’s doom,” and “Bloody Obam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07" r="-2700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4.12</a:t>
            </a:r>
          </a:p>
        </p:txBody>
      </p:sp>
    </p:spTree>
    <p:extLst>
      <p:ext uri="{BB962C8B-B14F-4D97-AF65-F5344CB8AC3E}">
        <p14:creationId xmlns:p14="http://schemas.microsoft.com/office/powerpoint/2010/main" val="44150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7835BB8-055B-40B0-A17C-C3E2ABBD1C28}"/>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“No Firearms” sign is posted at Binghamton Park in Memphis, Tennessee, demonstrating that the right to possess a gun is not absolute. (credit: modification of work by Thomas R </a:t>
            </a:r>
            <a:r>
              <a:rPr lang="en-US" sz="1600" dirty="0" err="1"/>
              <a:t>Machnitzki</a:t>
            </a:r>
            <a:r>
              <a:rPr lang="en-US" sz="1600" dirty="0"/>
              <a:t>)</a:t>
            </a:r>
          </a:p>
        </p:txBody>
      </p:sp>
      <p:pic>
        <p:nvPicPr>
          <p:cNvPr id="2" name="Figure" descr="A photo of a sign that reads “No Firearms”. A playground can be seen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528" r="-1952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4.13</a:t>
            </a:r>
          </a:p>
        </p:txBody>
      </p:sp>
    </p:spTree>
    <p:extLst>
      <p:ext uri="{BB962C8B-B14F-4D97-AF65-F5344CB8AC3E}">
        <p14:creationId xmlns:p14="http://schemas.microsoft.com/office/powerpoint/2010/main" val="131819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65429F4-F9A7-407A-B83F-756A3B74397C}"/>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state police officer conducting a traffic stop near Walla Walla, Washington. (credit: modification of work by Richard Bauer)</a:t>
            </a:r>
          </a:p>
        </p:txBody>
      </p:sp>
      <p:pic>
        <p:nvPicPr>
          <p:cNvPr id="2" name="Figure" descr="A photo of two cars on the side of a paved road. One car is a police car and has flashing lights on top. In front of the police car is another vehicle. An officer stands by the side of that vehi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155" r="-1715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4.14</a:t>
            </a:r>
          </a:p>
        </p:txBody>
      </p:sp>
    </p:spTree>
    <p:extLst>
      <p:ext uri="{BB962C8B-B14F-4D97-AF65-F5344CB8AC3E}">
        <p14:creationId xmlns:p14="http://schemas.microsoft.com/office/powerpoint/2010/main" val="7111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445E1AF-A25E-4134-A842-8A34E8F7D69C}"/>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AT&amp;T Stadium in Arlington, Texas, sits on land taken by eminent domain. (credit: John </a:t>
            </a:r>
            <a:r>
              <a:rPr lang="en-US" sz="1600" dirty="0" err="1"/>
              <a:t>Purget</a:t>
            </a:r>
            <a:r>
              <a:rPr lang="en-US" sz="1600" dirty="0"/>
              <a:t>)</a:t>
            </a:r>
          </a:p>
        </p:txBody>
      </p:sp>
      <p:pic>
        <p:nvPicPr>
          <p:cNvPr id="2" name="Figure" descr="A photo of the inside of a football stadium, showing the field in the foreground and rows of empty seat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41" r="-364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4.15</a:t>
            </a:r>
          </a:p>
        </p:txBody>
      </p:sp>
    </p:spTree>
    <p:extLst>
      <p:ext uri="{BB962C8B-B14F-4D97-AF65-F5344CB8AC3E}">
        <p14:creationId xmlns:p14="http://schemas.microsoft.com/office/powerpoint/2010/main" val="377083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15FBB1C-572C-4F17-8E55-06FAB7C09922}"/>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handwritten petition for appeal </a:t>
            </a:r>
            <a:r>
              <a:rPr lang="en-US" sz="1600" dirty="0">
                <a:solidFill>
                  <a:srgbClr val="6CB255"/>
                </a:solidFill>
              </a:rPr>
              <a:t>(a) </a:t>
            </a:r>
            <a:r>
              <a:rPr lang="en-US" sz="1600" dirty="0"/>
              <a:t>sent to the Supreme Court by Clarence Gideon, shown here circa 1961 </a:t>
            </a:r>
            <a:r>
              <a:rPr lang="en-US" sz="1600" dirty="0">
                <a:solidFill>
                  <a:srgbClr val="6CB255"/>
                </a:solidFill>
              </a:rPr>
              <a:t>(b)</a:t>
            </a:r>
            <a:r>
              <a:rPr lang="en-US" sz="1600" dirty="0"/>
              <a:t>, the year of his Florida arrest for breaking and entering.</a:t>
            </a:r>
          </a:p>
        </p:txBody>
      </p:sp>
      <p:pic>
        <p:nvPicPr>
          <p:cNvPr id="2" name="Figure" descr="Photo A is of a handwritten petition. Photo B is of Clarence Gide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02" r="-3650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4.16</a:t>
            </a:r>
          </a:p>
        </p:txBody>
      </p:sp>
    </p:spTree>
    <p:extLst>
      <p:ext uri="{BB962C8B-B14F-4D97-AF65-F5344CB8AC3E}">
        <p14:creationId xmlns:p14="http://schemas.microsoft.com/office/powerpoint/2010/main" val="118692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DAD9167-131B-4EB1-8439-26A1E8ACB364}"/>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typical courtroom in the United States. The jury sits along one side, between the judge/witness stand and the tables for the defense and prosecution.</a:t>
            </a:r>
          </a:p>
        </p:txBody>
      </p:sp>
      <p:pic>
        <p:nvPicPr>
          <p:cNvPr id="2" name="Figure" descr="A photo of a typical courtroom, empty of people. In the foreground are benches for attendees, then two tables in the center for the defense and prosecution, and in the background the judge’s stand. To the left of the judge’s stand is a row of chairs for the jury, and to the right of the judge’s stand is the witness sta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30" r="-2613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4.17</a:t>
            </a:r>
          </a:p>
        </p:txBody>
      </p:sp>
    </p:spTree>
    <p:extLst>
      <p:ext uri="{BB962C8B-B14F-4D97-AF65-F5344CB8AC3E}">
        <p14:creationId xmlns:p14="http://schemas.microsoft.com/office/powerpoint/2010/main" val="8970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8D297E28-DB75-47E6-8629-79EADD56A4F4}"/>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United States has the ninth highest per capita rate of execution in the world.</a:t>
            </a:r>
          </a:p>
        </p:txBody>
      </p:sp>
      <p:pic>
        <p:nvPicPr>
          <p:cNvPr id="2" name="Figure" descr="Chart showing the rate of execution in the 10 countries with the highest execution rates. The chart is titled “Rate of Execution in the 10 Countries with the Most Executions, 2007 – 2012”. The chart is divided into three columns, “Country”, “Number of annual executions, on average”, and “Number of annual executions, per capita”. Under the first column “Country” are the values “Iran”, “Saudi Arabia”, “Iraq”, “China”, “Libya”, “Yemen”, “North Korea”, “Pakistan”, “United States”, and “Vietnam”. Under the second column “Number of annual executions, on average” are the values “277.2”, “70.5”, “42.7”, “1720-2400”, “6.5”, “25.3”, “17.5”, “28.5”, “36.7,” and “9.7”. Under the third column “Number of annual executions, per capita” are the values “0.000381%”, “0.000257%”, “0.000157%”, “0.000129-0.000180% (estimate)”, “0.000116%”, “0.000109%”, “0.000073%”, “0.000016%”, “0.000012%”, and “0.000001%”. At the bottom of the chart the source is listed as “Source: Amnesty International, “Death Penalty Statistics, Country by Country.” 201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36" r="-4403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4.18</a:t>
            </a:r>
          </a:p>
        </p:txBody>
      </p:sp>
    </p:spTree>
    <p:extLst>
      <p:ext uri="{BB962C8B-B14F-4D97-AF65-F5344CB8AC3E}">
        <p14:creationId xmlns:p14="http://schemas.microsoft.com/office/powerpoint/2010/main" val="191101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E0EC4D1-FC79-4D56-BDF8-A0E0E0224E01}"/>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Those concerned about government surveillance have found a champion in Edward Snowden, a former contractor for the U.S. government who leaked thousands of classified documents to journalists in June 2013. These documents revealed the existence of multiple global surveillance programs run by the National Security Agency. (credit: modification of work by Bruno Sanchez-Andrade </a:t>
            </a:r>
            <a:r>
              <a:rPr lang="en-US" sz="1500" dirty="0" err="1"/>
              <a:t>Nuño</a:t>
            </a:r>
            <a:r>
              <a:rPr lang="en-US" sz="1500" dirty="0"/>
              <a:t>)</a:t>
            </a:r>
          </a:p>
        </p:txBody>
      </p:sp>
      <p:pic>
        <p:nvPicPr>
          <p:cNvPr id="4" name="Figure" descr="A photo of the side of a public bus. An advertisement on the side of the bus reads “We the People oppose the Surveillance State and say Thank you, Edward Snowden! Take action at ThankYouEdSnowden.or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76" r="-11076"/>
          <a:stretch>
            <a:fillRect/>
          </a:stretch>
        </p:blipFill>
        <p:spPr>
          <a:xfrm>
            <a:off x="234375" y="861400"/>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B563B139-8CD7-444C-A066-D79E6FEC0619}"/>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Picture Placeholder 1" descr="A photo of a sign. The sign reads “Out of respect for our customers, Trader Joe’s does not permit solicitation in front of our stores regardless of the issue. Feel free to ignore any annoying solicitors without feeling any guilt whatsoev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0" r="-109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sign outside a California branch of the Trader Joe’s supermarket chain is one of many anti-solicitation signs that sprang up in the wake of a court case involving the </a:t>
            </a:r>
            <a:r>
              <a:rPr lang="en-US" sz="1600" dirty="0" err="1">
                <a:solidFill>
                  <a:srgbClr val="000000"/>
                </a:solidFill>
              </a:rPr>
              <a:t>Pruneyard</a:t>
            </a:r>
            <a:r>
              <a:rPr lang="en-US" sz="1600" dirty="0">
                <a:solidFill>
                  <a:srgbClr val="000000"/>
                </a:solidFill>
              </a:rPr>
              <a:t> Shopping Center, which resulted in the protection of free expression in some privately owned shopping centers. (credit: modification of work by “</a:t>
            </a:r>
            <a:r>
              <a:rPr lang="en-US" sz="1600" dirty="0" err="1">
                <a:solidFill>
                  <a:srgbClr val="000000"/>
                </a:solidFill>
              </a:rPr>
              <a:t>IvyMike</a:t>
            </a:r>
            <a:r>
              <a:rPr lang="en-US" sz="1600" dirty="0">
                <a:solidFill>
                  <a:srgbClr val="000000"/>
                </a:solidFill>
              </a:rPr>
              <a:t>”/Flickr)</a:t>
            </a:r>
          </a:p>
        </p:txBody>
      </p:sp>
      <p:sp>
        <p:nvSpPr>
          <p:cNvPr id="5" name="Title 1"/>
          <p:cNvSpPr>
            <a:spLocks noGrp="1"/>
          </p:cNvSpPr>
          <p:nvPr>
            <p:ph type="title"/>
          </p:nvPr>
        </p:nvSpPr>
        <p:spPr/>
        <p:txBody>
          <a:bodyPr>
            <a:normAutofit/>
          </a:bodyPr>
          <a:lstStyle/>
          <a:p>
            <a:pPr algn="r"/>
            <a:r>
              <a:rPr lang="en-US" sz="2400" dirty="0">
                <a:solidFill>
                  <a:srgbClr val="6CB255"/>
                </a:solidFill>
              </a:rPr>
              <a:t>Figure 4.19</a:t>
            </a:r>
          </a:p>
        </p:txBody>
      </p:sp>
      <p:pic>
        <p:nvPicPr>
          <p:cNvPr id="7" name="Picture 2"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557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394855E-0CF5-4032-97E0-799F901875B6}"/>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A “March for Life” in Knoxville, Tennessee, on January 20, 2013 </a:t>
            </a:r>
            <a:r>
              <a:rPr lang="en-US" sz="1500" dirty="0">
                <a:solidFill>
                  <a:srgbClr val="6CB255"/>
                </a:solidFill>
              </a:rPr>
              <a:t>(a)</a:t>
            </a:r>
            <a:r>
              <a:rPr lang="en-US" sz="1500" dirty="0"/>
              <a:t>, marks the anniversary of the </a:t>
            </a:r>
            <a:r>
              <a:rPr lang="en-US" sz="1500" i="1" dirty="0"/>
              <a:t>Roe v. Wade </a:t>
            </a:r>
            <a:r>
              <a:rPr lang="en-US" sz="1500" dirty="0"/>
              <a:t>decision. On November 15, 2014, protestors in Chicago demonstrate against a crisis pregnancy center </a:t>
            </a:r>
            <a:r>
              <a:rPr lang="en-US" sz="1500" dirty="0">
                <a:solidFill>
                  <a:srgbClr val="6CB255"/>
                </a:solidFill>
              </a:rPr>
              <a:t>(b)</a:t>
            </a:r>
            <a:r>
              <a:rPr lang="en-US" sz="1500" dirty="0"/>
              <a:t>, a type of organization that counsels against abortion. (credit a: modification of work by Brian </a:t>
            </a:r>
            <a:r>
              <a:rPr lang="en-US" sz="1500" dirty="0" err="1"/>
              <a:t>Stansberry</a:t>
            </a:r>
            <a:r>
              <a:rPr lang="en-US" sz="1500" dirty="0"/>
              <a:t>; credit b: modification of work by Samuel Henderson)</a:t>
            </a:r>
          </a:p>
        </p:txBody>
      </p:sp>
      <p:pic>
        <p:nvPicPr>
          <p:cNvPr id="2" name="Figure" descr="Photo A shows a group of people in a line holding signs. The signs that are visible read “Stop abortion now” and “Abortion hurts women”. Photo B shows a group of people in a line in front of a building holding signs. The signs that are visible read “Trust Women” and “Pro-life that’s a lie you don’t care if women di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518" b="-1151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4.20</a:t>
            </a:r>
          </a:p>
        </p:txBody>
      </p:sp>
    </p:spTree>
    <p:extLst>
      <p:ext uri="{BB962C8B-B14F-4D97-AF65-F5344CB8AC3E}">
        <p14:creationId xmlns:p14="http://schemas.microsoft.com/office/powerpoint/2010/main" val="348700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D3925C5-7D2A-4B71-B700-EED85B371008}"/>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One form of technology that has made it easier to potentially monitor people’s movements is electronic toll collection, such as the E-</a:t>
            </a:r>
            <a:r>
              <a:rPr lang="en-US" sz="1600" dirty="0" err="1"/>
              <a:t>ZPass</a:t>
            </a:r>
            <a:r>
              <a:rPr lang="en-US" sz="1600" dirty="0"/>
              <a:t> system in the Midwest and Northeast, </a:t>
            </a:r>
            <a:r>
              <a:rPr lang="en-US" sz="1600" dirty="0" err="1"/>
              <a:t>FasTrak</a:t>
            </a:r>
            <a:r>
              <a:rPr lang="en-US" sz="1600" dirty="0"/>
              <a:t> in California, and I-Pass in Illinois. (credit: modification of work by Kerry </a:t>
            </a:r>
            <a:r>
              <a:rPr lang="en-US" sz="1600" dirty="0" err="1"/>
              <a:t>Ceszyk</a:t>
            </a:r>
            <a:r>
              <a:rPr lang="en-US" sz="1600" dirty="0"/>
              <a:t>)</a:t>
            </a:r>
          </a:p>
        </p:txBody>
      </p:sp>
      <p:pic>
        <p:nvPicPr>
          <p:cNvPr id="2" name="Figure" descr="A photo of an E-Z Pass attached to the inside of a car windshiel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721" r="-147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4.21</a:t>
            </a:r>
          </a:p>
        </p:txBody>
      </p:sp>
    </p:spTree>
    <p:extLst>
      <p:ext uri="{BB962C8B-B14F-4D97-AF65-F5344CB8AC3E}">
        <p14:creationId xmlns:p14="http://schemas.microsoft.com/office/powerpoint/2010/main" val="101153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B2AE1E8-3C72-48E6-8ED7-AAA109CA6C4C}"/>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Actors and civil rights activists Sidney Poitier (left), Harry Belafonte (center), and Charlton </a:t>
            </a:r>
            <a:r>
              <a:rPr lang="en-US" sz="1600" dirty="0" err="1"/>
              <a:t>Heston</a:t>
            </a:r>
            <a:r>
              <a:rPr lang="en-US" sz="1600" dirty="0"/>
              <a:t> (right) on the steps of the Lincoln Memorial on August 28, 1963, during the March on Washington.</a:t>
            </a:r>
          </a:p>
        </p:txBody>
      </p:sp>
      <p:pic>
        <p:nvPicPr>
          <p:cNvPr id="2" name="Figure" descr="A photo of three civil rights activists, from left to right, Sidney Poitier, Harry Belafonte, and Charlton Hes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621" r="-656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4.2</a:t>
            </a:r>
          </a:p>
        </p:txBody>
      </p:sp>
    </p:spTree>
    <p:extLst>
      <p:ext uri="{BB962C8B-B14F-4D97-AF65-F5344CB8AC3E}">
        <p14:creationId xmlns:p14="http://schemas.microsoft.com/office/powerpoint/2010/main" val="174659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8DDC2B0-EEA8-4F91-A445-5D283840E5A7}"/>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Richard </a:t>
            </a:r>
            <a:r>
              <a:rPr lang="en-US" sz="1500" dirty="0" err="1"/>
              <a:t>Quirin</a:t>
            </a:r>
            <a:r>
              <a:rPr lang="en-US" sz="1500" dirty="0"/>
              <a:t> and seven other trained German saboteurs had once lived in the United States and had secretly returned in June 1942. Upon their capture, a military commission (shown here) convicted the men—six of them received death sentences. </a:t>
            </a:r>
            <a:r>
              <a:rPr lang="en-US" sz="1500" i="1" dirty="0"/>
              <a:t>Ex parte </a:t>
            </a:r>
            <a:r>
              <a:rPr lang="en-US" sz="1500" i="1" dirty="0" err="1"/>
              <a:t>Quirin</a:t>
            </a:r>
            <a:r>
              <a:rPr lang="en-US" sz="1500" i="1" dirty="0"/>
              <a:t> </a:t>
            </a:r>
            <a:r>
              <a:rPr lang="en-US" sz="1500" dirty="0"/>
              <a:t>set a precedent for the trial by military commission of any unlawful combatant against the United States. (credit: Library of Congress)</a:t>
            </a:r>
          </a:p>
        </p:txBody>
      </p:sp>
      <p:pic>
        <p:nvPicPr>
          <p:cNvPr id="3" name="Figure" descr="A photo of a group of people in a military commission, seated in chairs around a number of tables arranged in a U 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880" r="-3688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4.3</a:t>
            </a:r>
          </a:p>
        </p:txBody>
      </p:sp>
    </p:spTree>
    <p:extLst>
      <p:ext uri="{BB962C8B-B14F-4D97-AF65-F5344CB8AC3E}">
        <p14:creationId xmlns:p14="http://schemas.microsoft.com/office/powerpoint/2010/main" val="140524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1EAEE09-AAC3-4D6C-8691-DFB9931558F5}"/>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Representative John Bingham (R-OH) </a:t>
            </a:r>
            <a:r>
              <a:rPr lang="en-US" sz="1500" dirty="0">
                <a:solidFill>
                  <a:srgbClr val="6CB255"/>
                </a:solidFill>
              </a:rPr>
              <a:t>(a) </a:t>
            </a:r>
            <a:r>
              <a:rPr lang="en-US" sz="1500" dirty="0"/>
              <a:t>is considered the author of the Fourteenth Amendment, adopted on July 9, 1868. Influenced by his mentor, Salmon P. Chase, Bingham was a strong supporter of the antislavery cause; after Chase lost the Republican presidential nomination to Abraham Lincoln </a:t>
            </a:r>
            <a:r>
              <a:rPr lang="en-US" sz="1500" dirty="0">
                <a:solidFill>
                  <a:srgbClr val="6CB255"/>
                </a:solidFill>
              </a:rPr>
              <a:t>(b)</a:t>
            </a:r>
            <a:r>
              <a:rPr lang="en-US" sz="1500" dirty="0"/>
              <a:t>, Bingham became one of the president’s most ardent supporters.</a:t>
            </a:r>
          </a:p>
        </p:txBody>
      </p:sp>
      <p:pic>
        <p:nvPicPr>
          <p:cNvPr id="2" name="Figure" descr="Photo A is of John Bingham. Photo B is of Abraham Lincol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181" r="-2218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4.4</a:t>
            </a:r>
          </a:p>
        </p:txBody>
      </p:sp>
    </p:spTree>
    <p:extLst>
      <p:ext uri="{BB962C8B-B14F-4D97-AF65-F5344CB8AC3E}">
        <p14:creationId xmlns:p14="http://schemas.microsoft.com/office/powerpoint/2010/main" val="8970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760CFAD-EA65-4CFA-818A-705C3518AF94}"/>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hidden="1"/>
          <p:cNvSpPr>
            <a:spLocks noGrp="1"/>
          </p:cNvSpPr>
          <p:nvPr>
            <p:ph type="body" sz="quarter" idx="14"/>
          </p:nvPr>
        </p:nvSpPr>
        <p:spPr>
          <a:xfrm>
            <a:off x="4606925" y="1107617"/>
            <a:ext cx="3913188" cy="5256973"/>
          </a:xfrm>
        </p:spPr>
        <p:txBody>
          <a:bodyPr>
            <a:noAutofit/>
          </a:bodyPr>
          <a:lstStyle/>
          <a:p>
            <a:endParaRPr lang="en-US" sz="1600" dirty="0"/>
          </a:p>
        </p:txBody>
      </p:sp>
      <p:pic>
        <p:nvPicPr>
          <p:cNvPr id="2" name="Figure" descr="A Venn Diagram labeled “Categories of Rights and Protections”. The top circle of the diagram is labeled “Criminal”, the circle on the left is labeled “Procedural”, and the circle on the right is labeled “Individual Freedoms”. The values “Fifth Amendment” and “Sixth Amendment” are shown in the center of the diagram where all three circles overlap. The values “Fourth Amendment” and “Tenth Amendment” are shown in the circle on the left labeled “Procedural”. The values “First Amendment”, “Seventh Amendment”, and “Eighth Amendment” are shown at the bottom of the diagram where the circles labeled “Procedural” and “Individual Freedoms” overlap. The values “Second Amendment”, “Third Amendment”, and “Ninth Amendment” are shown in the circle on the right labeled “Individual Freed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65" b="-10965"/>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4.5</a:t>
            </a:r>
          </a:p>
        </p:txBody>
      </p:sp>
    </p:spTree>
    <p:extLst>
      <p:ext uri="{BB962C8B-B14F-4D97-AF65-F5344CB8AC3E}">
        <p14:creationId xmlns:p14="http://schemas.microsoft.com/office/powerpoint/2010/main" val="270462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211CD4F-2591-4B2B-81B4-BBE4796206B5}"/>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In this illustration from a contemporary manuscript, Henry Bolingbroke (i.e., Henry IV) claims the throne in 1399 surrounded by the Lords Spiritual and Temporal (secular). While the Lords Spiritual have been a minority in the House of Lords since the time of Henry VIII, and religion does not generally play a large role in British politics today, the Church of England nevertheless remains represented in Parliament by twenty-six bishops.</a:t>
            </a:r>
          </a:p>
        </p:txBody>
      </p:sp>
      <p:pic>
        <p:nvPicPr>
          <p:cNvPr id="2" name="Figure" descr="A photo of an illustration from a 12th century manuscript. The illustration shows Henry IV in the center right as he claims the throne of England. Henry IV is surrounded by a number of people on the left and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391" r="-40391"/>
          <a:stretch>
            <a:fillRect/>
          </a:stretch>
        </p:blipFill>
        <p:spPr>
          <a:xfrm>
            <a:off x="457199" y="1140858"/>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4.6</a:t>
            </a:r>
          </a:p>
        </p:txBody>
      </p:sp>
    </p:spTree>
    <p:extLst>
      <p:ext uri="{BB962C8B-B14F-4D97-AF65-F5344CB8AC3E}">
        <p14:creationId xmlns:p14="http://schemas.microsoft.com/office/powerpoint/2010/main" val="206908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A9ADE3A-1559-47CB-8DF1-42CD1E508561}"/>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The motto “In God We Trust” has appeared intermittently on U.S. coins since the 1860s </a:t>
            </a:r>
            <a:r>
              <a:rPr lang="en-US" sz="1500" dirty="0">
                <a:solidFill>
                  <a:srgbClr val="6CB255"/>
                </a:solidFill>
              </a:rPr>
              <a:t>(a)</a:t>
            </a:r>
            <a:r>
              <a:rPr lang="en-US" sz="1500" dirty="0"/>
              <a:t>, yet it was not mandated on paper currency until 1957. The Ten Commandments are prominently displayed on the grounds of the Texas State Capitol in Austin </a:t>
            </a:r>
            <a:r>
              <a:rPr lang="en-US" sz="1500" dirty="0">
                <a:solidFill>
                  <a:srgbClr val="6CB255"/>
                </a:solidFill>
              </a:rPr>
              <a:t>(b)</a:t>
            </a:r>
            <a:r>
              <a:rPr lang="en-US" sz="1500" dirty="0"/>
              <a:t>, though a similar sculpture was ordered to be removed in Oklahoma. (credit a: modification of work by Kevin Dooley)</a:t>
            </a:r>
          </a:p>
        </p:txBody>
      </p:sp>
      <p:pic>
        <p:nvPicPr>
          <p:cNvPr id="2" name="Figure" descr="Photo A is of a close up of an U.S. coin. The words “In God we trust” can be seen on the coin. Photo B is of a sculpture that lists the Ten Commandments. There is a building with a dome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128" b="-1412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4.7</a:t>
            </a:r>
          </a:p>
        </p:txBody>
      </p:sp>
    </p:spTree>
    <p:extLst>
      <p:ext uri="{BB962C8B-B14F-4D97-AF65-F5344CB8AC3E}">
        <p14:creationId xmlns:p14="http://schemas.microsoft.com/office/powerpoint/2010/main" val="179722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C0096F1-F77E-44C5-950C-7584480548A6}"/>
              </a:ext>
            </a:extLst>
          </p:cNvPr>
          <p:cNvSpPr>
            <a:spLocks noGrp="1"/>
          </p:cNvSpPr>
          <p:nvPr>
            <p:ph type="ftr" sz="quarter" idx="11"/>
          </p:nvPr>
        </p:nvSpPr>
        <p:spPr>
          <a:xfrm>
            <a:off x="457200" y="6492875"/>
            <a:ext cx="780011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One of the most recent notorious cases related to the free exercise clause involved an Oregon bakery whose owners refused to bake a wedding cake for a lesbian couple in January 2013, citing the owners’ religious beliefs. The couple was eventually awarded $135,000 in damages as a result of the ongoing dispute. (credit: modification of work by Bev Sykes)</a:t>
            </a:r>
          </a:p>
        </p:txBody>
      </p:sp>
      <p:pic>
        <p:nvPicPr>
          <p:cNvPr id="2" name="Figure" descr="A photo of a cake with three tiers. Two human figurines appear on the top ti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589" r="-3358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4.8</a:t>
            </a:r>
          </a:p>
        </p:txBody>
      </p:sp>
    </p:spTree>
    <p:extLst>
      <p:ext uri="{BB962C8B-B14F-4D97-AF65-F5344CB8AC3E}">
        <p14:creationId xmlns:p14="http://schemas.microsoft.com/office/powerpoint/2010/main" val="488784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479</TotalTime>
  <Words>2243</Words>
  <Application>Microsoft Office PowerPoint</Application>
  <PresentationFormat>On-screen Show (4:3)</PresentationFormat>
  <Paragraphs>65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Essential</vt:lpstr>
      <vt:lpstr>AMERICAN GOVERNMENT</vt:lpstr>
      <vt:lpstr>Figure 4.1</vt:lpstr>
      <vt:lpstr>Figure 4.2</vt:lpstr>
      <vt:lpstr>Figure 4.3</vt:lpstr>
      <vt:lpstr>Figure 4.4</vt:lpstr>
      <vt:lpstr>Figure 4.5</vt:lpstr>
      <vt:lpstr>Figure 4.6</vt:lpstr>
      <vt:lpstr>Figure 4.7</vt:lpstr>
      <vt:lpstr>Figure 4.8</vt:lpstr>
      <vt:lpstr>Figure 4.9</vt:lpstr>
      <vt:lpstr>Figure 4.10</vt:lpstr>
      <vt:lpstr>Figure 4.11</vt:lpstr>
      <vt:lpstr>Figure 4.12</vt:lpstr>
      <vt:lpstr>Figure 4.13</vt:lpstr>
      <vt:lpstr>Figure 4.14</vt:lpstr>
      <vt:lpstr>Figure 4.15</vt:lpstr>
      <vt:lpstr>Figure 4.16</vt:lpstr>
      <vt:lpstr>Figure 4.17</vt:lpstr>
      <vt:lpstr>Figure 4.18</vt:lpstr>
      <vt:lpstr>Figure 4.19</vt:lpstr>
      <vt:lpstr>Figure 4.20</vt:lpstr>
      <vt:lpstr>Figure 4.21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65</cp:revision>
  <cp:lastPrinted>2016-07-29T04:31:38Z</cp:lastPrinted>
  <dcterms:created xsi:type="dcterms:W3CDTF">2012-06-04T02:13:36Z</dcterms:created>
  <dcterms:modified xsi:type="dcterms:W3CDTF">2017-09-15T00:09:11Z</dcterms:modified>
</cp:coreProperties>
</file>