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21"/>
  </p:notesMasterIdLst>
  <p:handoutMasterIdLst>
    <p:handoutMasterId r:id="rId22"/>
  </p:handoutMasterIdLst>
  <p:sldIdLst>
    <p:sldId id="256" r:id="rId2"/>
    <p:sldId id="280" r:id="rId3"/>
    <p:sldId id="281" r:id="rId4"/>
    <p:sldId id="282" r:id="rId5"/>
    <p:sldId id="273" r:id="rId6"/>
    <p:sldId id="285" r:id="rId7"/>
    <p:sldId id="283" r:id="rId8"/>
    <p:sldId id="286" r:id="rId9"/>
    <p:sldId id="287" r:id="rId10"/>
    <p:sldId id="288" r:id="rId11"/>
    <p:sldId id="289" r:id="rId12"/>
    <p:sldId id="290" r:id="rId13"/>
    <p:sldId id="291" r:id="rId14"/>
    <p:sldId id="292" r:id="rId15"/>
    <p:sldId id="293" r:id="rId16"/>
    <p:sldId id="294" r:id="rId17"/>
    <p:sldId id="295" r:id="rId18"/>
    <p:sldId id="296" r:id="rId19"/>
    <p:sldId id="29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14" autoAdjust="0"/>
  </p:normalViewPr>
  <p:slideViewPr>
    <p:cSldViewPr snapToGrid="0" snapToObjects="1">
      <p:cViewPr varScale="1">
        <p:scale>
          <a:sx n="104" d="100"/>
          <a:sy n="104" d="100"/>
        </p:scale>
        <p:origin x="108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09/15/17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EC8224-856B-4553-993C-5BF4340F8BD1}" type="datetimeFigureOut">
              <a:rPr lang="en-US" smtClean="0"/>
              <a:t>09/15/17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5B44CB-7244-404B-8BBF-66129126F18A}" type="slidenum">
              <a:rPr lang="en-US" smtClean="0"/>
              <a:t>‹#›</a:t>
            </a:fld>
            <a:endParaRPr lang="en-US"/>
          </a:p>
        </p:txBody>
      </p:sp>
    </p:spTree>
    <p:extLst>
      <p:ext uri="{BB962C8B-B14F-4D97-AF65-F5344CB8AC3E}">
        <p14:creationId xmlns:p14="http://schemas.microsoft.com/office/powerpoint/2010/main" val="3842138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September 15,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September 15,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September 15,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September 15,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September 15, 2017</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7" name="OSX Logo" descr="OpenStax Logo"/>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315200" y="5504688"/>
            <a:ext cx="1588122" cy="1078992"/>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BkLogo" descr="American Government Book Cove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2"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NumTitle"/>
          <p:cNvSpPr txBox="1">
            <a:spLocks/>
          </p:cNvSpPr>
          <p:nvPr/>
        </p:nvSpPr>
        <p:spPr>
          <a:xfrm>
            <a:off x="0" y="1616364"/>
            <a:ext cx="9144000" cy="901947"/>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3 AMERICAN FEDERALISM</a:t>
            </a:r>
          </a:p>
          <a:p>
            <a:pPr algn="ctr"/>
            <a:r>
              <a:rPr lang="en-US" sz="1600" cap="none" dirty="0">
                <a:solidFill>
                  <a:schemeClr val="tx1"/>
                </a:solidFill>
                <a:latin typeface="+mn-lt"/>
              </a:rPr>
              <a:t>PowerPoint Image Slideshow</a:t>
            </a:r>
          </a:p>
        </p:txBody>
      </p:sp>
      <p:sp>
        <p:nvSpPr>
          <p:cNvPr id="2" name="BkTitle">
            <a:extLst>
              <a:ext uri="{FF2B5EF4-FFF2-40B4-BE49-F238E27FC236}">
                <a16:creationId xmlns:a16="http://schemas.microsoft.com/office/drawing/2014/main" id="{78BFB82E-43F7-4613-9D33-CF62F67A5D02}"/>
              </a:ext>
            </a:extLst>
          </p:cNvPr>
          <p:cNvSpPr>
            <a:spLocks noGrp="1"/>
          </p:cNvSpPr>
          <p:nvPr>
            <p:ph type="title" idx="4294967295"/>
          </p:nvPr>
        </p:nvSpPr>
        <p:spPr>
          <a:xfrm>
            <a:off x="0" y="817737"/>
            <a:ext cx="9144000" cy="613897"/>
          </a:xfrm>
        </p:spPr>
        <p:txBody>
          <a:bodyPr>
            <a:noAutofit/>
          </a:bodyPr>
          <a:lstStyle/>
          <a:p>
            <a:pPr algn="ctr"/>
            <a:r>
              <a:rPr lang="en-US" sz="3600" dirty="0"/>
              <a:t>AMERICAN</a:t>
            </a:r>
            <a:r>
              <a:rPr lang="en-US" sz="3600" baseline="0" dirty="0"/>
              <a:t> GOVERNMENT</a:t>
            </a:r>
            <a:endParaRPr lang="en-US" sz="3600" dirty="0"/>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a:extLst>
              <a:ext uri="{FF2B5EF4-FFF2-40B4-BE49-F238E27FC236}">
                <a16:creationId xmlns:a16="http://schemas.microsoft.com/office/drawing/2014/main" id="{110FA9FF-17C8-4C1C-86DD-5478AC6DD9C1}"/>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Text"/>
          <p:cNvSpPr>
            <a:spLocks noGrp="1"/>
          </p:cNvSpPr>
          <p:nvPr>
            <p:ph type="body" sz="quarter" idx="14"/>
          </p:nvPr>
        </p:nvSpPr>
        <p:spPr/>
        <p:txBody>
          <a:bodyPr>
            <a:noAutofit/>
          </a:bodyPr>
          <a:lstStyle/>
          <a:p>
            <a:r>
              <a:rPr lang="en-US" sz="1300" i="1" dirty="0"/>
              <a:t>Puck</a:t>
            </a:r>
            <a:r>
              <a:rPr lang="en-US" sz="1300" dirty="0"/>
              <a:t>, a humor magazine published from 1871 to 1918, satirized political issues of the day such as federal attempts to regulate commerce and prevent monopolies. “‘Will you walk into my parlor?’ said the spider to the fly” </a:t>
            </a:r>
            <a:r>
              <a:rPr lang="en-US" sz="1300" dirty="0">
                <a:solidFill>
                  <a:srgbClr val="6CB255"/>
                </a:solidFill>
              </a:rPr>
              <a:t>(a) </a:t>
            </a:r>
            <a:r>
              <a:rPr lang="en-US" sz="1300" dirty="0"/>
              <a:t>by </a:t>
            </a:r>
            <a:r>
              <a:rPr lang="en-US" sz="1300" dirty="0" err="1"/>
              <a:t>Udo</a:t>
            </a:r>
            <a:r>
              <a:rPr lang="en-US" sz="1300" dirty="0"/>
              <a:t> </a:t>
            </a:r>
            <a:r>
              <a:rPr lang="en-US" sz="1300" dirty="0" err="1"/>
              <a:t>Keppler</a:t>
            </a:r>
            <a:r>
              <a:rPr lang="en-US" sz="1300" dirty="0"/>
              <a:t> depicts a spider labeled “Interstate Commerce Commission” capturing a large fly in a web labeled “The Law” while “Plague take it! Why doesn’t it stay down when I hit it?” </a:t>
            </a:r>
            <a:r>
              <a:rPr lang="en-US" sz="1300" dirty="0">
                <a:solidFill>
                  <a:srgbClr val="6CB255"/>
                </a:solidFill>
              </a:rPr>
              <a:t>(b)</a:t>
            </a:r>
            <a:r>
              <a:rPr lang="en-US" sz="1300" dirty="0"/>
              <a:t>, also drawn by </a:t>
            </a:r>
            <a:r>
              <a:rPr lang="en-US" sz="1300" dirty="0" err="1"/>
              <a:t>Keppler</a:t>
            </a:r>
            <a:r>
              <a:rPr lang="en-US" sz="1300" dirty="0"/>
              <a:t>, shows President William Howard Taft and his attorney general, George W. Wickersham, trying to beat a “Monopoly” into submission with a stick labeled “Sherman Law.”</a:t>
            </a:r>
          </a:p>
        </p:txBody>
      </p:sp>
      <p:pic>
        <p:nvPicPr>
          <p:cNvPr id="3" name="Figure" descr="Image A is an illustration of a large fly with a man’s face. The fly is stuck in a web labeled “The Law”. In the center of the web is a spider labeled “Interstate Commerce Commission”. Under the image, a caption states “Will you walk into my parlor?” The Puck magazine title runs across the top of the image. In image B, President William Howard Taft stands behind his attorney general George W. Wickersham as Wickersham tries to beat a “Monopoly”, depicted as a round bottomed statue of a top hat and tuxedo wearing man, with a stick labeled “Sherman Law”. The caption under the illustration says “Why doesn’t it stay down when I hit it?”"/>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1868" r="-31868"/>
          <a:stretch>
            <a:fillRect/>
          </a:stretch>
        </p:blipFill>
        <p:spPr/>
      </p:pic>
      <p:pic>
        <p:nvPicPr>
          <p:cNvPr id="9"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lstStyle/>
          <a:p>
            <a:r>
              <a:rPr lang="en-US" dirty="0"/>
              <a:t>Figure 3.9</a:t>
            </a:r>
          </a:p>
        </p:txBody>
      </p:sp>
    </p:spTree>
    <p:extLst>
      <p:ext uri="{BB962C8B-B14F-4D97-AF65-F5344CB8AC3E}">
        <p14:creationId xmlns:p14="http://schemas.microsoft.com/office/powerpoint/2010/main" val="1028901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a:extLst>
              <a:ext uri="{FF2B5EF4-FFF2-40B4-BE49-F238E27FC236}">
                <a16:creationId xmlns:a16="http://schemas.microsoft.com/office/drawing/2014/main" id="{E90FA444-8BA6-4F95-A0F0-00BBD127BF87}"/>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Text"/>
          <p:cNvSpPr>
            <a:spLocks noGrp="1"/>
          </p:cNvSpPr>
          <p:nvPr>
            <p:ph type="body" sz="quarter" idx="14"/>
          </p:nvPr>
        </p:nvSpPr>
        <p:spPr/>
        <p:txBody>
          <a:bodyPr>
            <a:normAutofit/>
          </a:bodyPr>
          <a:lstStyle/>
          <a:p>
            <a:r>
              <a:rPr lang="en-US" sz="1600" dirty="0"/>
              <a:t>A line outside a Chicago soup kitchen in 1931, in the midst of the Great Depression. The sign above reads “Free Soup, Coffee, and Doughnuts for the Unemployed.”</a:t>
            </a:r>
          </a:p>
        </p:txBody>
      </p:sp>
      <p:pic>
        <p:nvPicPr>
          <p:cNvPr id="2" name="Figure" descr="Photo shows a line of people in long coats and hats standing in line outside a building with a sign that states “Free Cup Coffee &amp;amp; Doughnuts for the Unemployed”."/>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42804" r="-42804"/>
          <a:stretch>
            <a:fillRect/>
          </a:stretch>
        </p:blipFill>
        <p:spPr/>
      </p:pic>
      <p:pic>
        <p:nvPicPr>
          <p:cNvPr id="9"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lstStyle/>
          <a:p>
            <a:r>
              <a:rPr lang="en-US" dirty="0"/>
              <a:t>Figure 3.10</a:t>
            </a:r>
          </a:p>
        </p:txBody>
      </p:sp>
    </p:spTree>
    <p:extLst>
      <p:ext uri="{BB962C8B-B14F-4D97-AF65-F5344CB8AC3E}">
        <p14:creationId xmlns:p14="http://schemas.microsoft.com/office/powerpoint/2010/main" val="1279029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a:extLst>
              <a:ext uri="{FF2B5EF4-FFF2-40B4-BE49-F238E27FC236}">
                <a16:creationId xmlns:a16="http://schemas.microsoft.com/office/drawing/2014/main" id="{9D5B1672-FB38-4880-9A61-A9B7376DEF24}"/>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Text"/>
          <p:cNvSpPr>
            <a:spLocks noGrp="1"/>
          </p:cNvSpPr>
          <p:nvPr>
            <p:ph type="body" sz="quarter" idx="14"/>
          </p:nvPr>
        </p:nvSpPr>
        <p:spPr/>
        <p:txBody>
          <a:bodyPr>
            <a:normAutofit/>
          </a:bodyPr>
          <a:lstStyle/>
          <a:p>
            <a:r>
              <a:rPr lang="en-US" sz="1600" dirty="0"/>
              <a:t>Lady Bird Johnson, the First Lady, reads to students enrolled in Head Start </a:t>
            </a:r>
            <a:r>
              <a:rPr lang="en-US" sz="1600" dirty="0">
                <a:solidFill>
                  <a:srgbClr val="6CB255"/>
                </a:solidFill>
              </a:rPr>
              <a:t>(a)</a:t>
            </a:r>
            <a:r>
              <a:rPr lang="en-US" sz="1600" dirty="0"/>
              <a:t> at the Kemper School in Washington, DC, on March 19, 1966. President Obama visits a Head Start classroom </a:t>
            </a:r>
            <a:r>
              <a:rPr lang="en-US" sz="1600" dirty="0">
                <a:solidFill>
                  <a:srgbClr val="6CB255"/>
                </a:solidFill>
              </a:rPr>
              <a:t>(b)</a:t>
            </a:r>
            <a:r>
              <a:rPr lang="en-US" sz="1600" dirty="0"/>
              <a:t> in Lawrence, Kansas, on January 22, 2015.</a:t>
            </a:r>
          </a:p>
        </p:txBody>
      </p:sp>
      <p:pic>
        <p:nvPicPr>
          <p:cNvPr id="2" name="Figure" descr="Image A shows Lady Bird Johnson reading to a group of young children. Image B shows Barack Obama sitting at a desk with a couple of elementary school student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1518" b="-11518"/>
          <a:stretch>
            <a:fillRect/>
          </a:stretch>
        </p:blipFill>
        <p:spPr/>
      </p:pic>
      <p:pic>
        <p:nvPicPr>
          <p:cNvPr id="9"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lstStyle/>
          <a:p>
            <a:r>
              <a:rPr lang="en-US" dirty="0"/>
              <a:t>Figure 3.11</a:t>
            </a:r>
          </a:p>
        </p:txBody>
      </p:sp>
    </p:spTree>
    <p:extLst>
      <p:ext uri="{BB962C8B-B14F-4D97-AF65-F5344CB8AC3E}">
        <p14:creationId xmlns:p14="http://schemas.microsoft.com/office/powerpoint/2010/main" val="3813855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a:extLst>
              <a:ext uri="{FF2B5EF4-FFF2-40B4-BE49-F238E27FC236}">
                <a16:creationId xmlns:a16="http://schemas.microsoft.com/office/drawing/2014/main" id="{DCDC9FCC-F2CC-40ED-976C-196B67F7BC2D}"/>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Text"/>
          <p:cNvSpPr>
            <a:spLocks noGrp="1"/>
          </p:cNvSpPr>
          <p:nvPr>
            <p:ph type="body" sz="quarter" idx="14"/>
          </p:nvPr>
        </p:nvSpPr>
        <p:spPr/>
        <p:txBody>
          <a:bodyPr>
            <a:normAutofit/>
          </a:bodyPr>
          <a:lstStyle/>
          <a:p>
            <a:r>
              <a:rPr lang="en-US" sz="1600" dirty="0"/>
              <a:t>Morton </a:t>
            </a:r>
            <a:r>
              <a:rPr lang="en-US" sz="1600" dirty="0" err="1"/>
              <a:t>Grodzins</a:t>
            </a:r>
            <a:r>
              <a:rPr lang="en-US" sz="1600" dirty="0"/>
              <a:t>, a professor of political science at the University of Chicago, coined the expression “marble-cake federalism” in the 1950s to explain the evolution of federalism in the United States.</a:t>
            </a:r>
          </a:p>
        </p:txBody>
      </p:sp>
      <p:pic>
        <p:nvPicPr>
          <p:cNvPr id="2" name="Figure" descr="Image depicts federalism as two different types of cake. The first is labeled “Past: Layer Cake Federalism”. The cake has three cleary defined horizontal layers. A label states “programs and authority are clearly divided among the national, state, and local governments”. The second cake is labeled “Present: Marble Cake Federalism”. The cake has layers that are all swirled together instead of being cleanly defined by layers. A label states “programs and authority are mixed among the national, state, and local government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0872" r="-10872"/>
          <a:stretch>
            <a:fillRect/>
          </a:stretch>
        </p:blipFill>
        <p:spPr/>
      </p:pic>
      <p:pic>
        <p:nvPicPr>
          <p:cNvPr id="9"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lstStyle/>
          <a:p>
            <a:r>
              <a:rPr lang="en-US" dirty="0"/>
              <a:t>Figure 3.12</a:t>
            </a:r>
          </a:p>
        </p:txBody>
      </p:sp>
    </p:spTree>
    <p:extLst>
      <p:ext uri="{BB962C8B-B14F-4D97-AF65-F5344CB8AC3E}">
        <p14:creationId xmlns:p14="http://schemas.microsoft.com/office/powerpoint/2010/main" val="4149471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a:extLst>
              <a:ext uri="{FF2B5EF4-FFF2-40B4-BE49-F238E27FC236}">
                <a16:creationId xmlns:a16="http://schemas.microsoft.com/office/drawing/2014/main" id="{C57D8515-E374-43B1-8011-99ABBDF0B5DC}"/>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Text"/>
          <p:cNvSpPr>
            <a:spLocks noGrp="1"/>
          </p:cNvSpPr>
          <p:nvPr>
            <p:ph type="body" sz="quarter" idx="14"/>
          </p:nvPr>
        </p:nvSpPr>
        <p:spPr/>
        <p:txBody>
          <a:bodyPr>
            <a:normAutofit/>
          </a:bodyPr>
          <a:lstStyle/>
          <a:p>
            <a:r>
              <a:rPr lang="en-US" sz="1600" dirty="0"/>
              <a:t>As the thermometer shows, federal grants to state and local governments have steadily increased since the 1960s. The pie chart shows how federal grants are allocated among different functional categories today.</a:t>
            </a:r>
          </a:p>
        </p:txBody>
      </p:sp>
      <p:pic>
        <p:nvPicPr>
          <p:cNvPr id="2" name="Figure" descr="These two graphs show the federal grants to the state and local government from 1960-2014. The first graph in the shape of a thermometer shows the increase of federal grants. In 1960, grants were around 7,019 dollars. In 1970, grants were around 24,065 dollars. In 1980, grants were around 91,385 dollars. In 1990, grants were around 135,325. In 2000, grants were around 285,874 dollars. In 2005, grants were around 428,018 dollars. In 2010, grants were around 544,569 dollars. In 2014, grants were around 608,390 dollars. The pie chart next to this graph shows the breakdown of the 2014 Federal grant of 608,390 dollars. Health received 55%, income security received 17%, transportation received 11%, Education, training, employment and social services received 11%, community and regional development received 2%. Other departments had received around 4%. At the bottom of the chart, a source is cited: “Congressional Research Service. Table 2 in Federal Grants to State and Local Governments: A Historic Perspective on Contemporary Issues. March 5, 2015."/>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3835" r="-23835"/>
          <a:stretch>
            <a:fillRect/>
          </a:stretch>
        </p:blipFill>
        <p:spPr/>
      </p:pic>
      <p:pic>
        <p:nvPicPr>
          <p:cNvPr id="9"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lstStyle/>
          <a:p>
            <a:r>
              <a:rPr lang="en-US" dirty="0"/>
              <a:t>Figure 3.13</a:t>
            </a:r>
          </a:p>
        </p:txBody>
      </p:sp>
    </p:spTree>
    <p:extLst>
      <p:ext uri="{BB962C8B-B14F-4D97-AF65-F5344CB8AC3E}">
        <p14:creationId xmlns:p14="http://schemas.microsoft.com/office/powerpoint/2010/main" val="3806113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a:extLst>
              <a:ext uri="{FF2B5EF4-FFF2-40B4-BE49-F238E27FC236}">
                <a16:creationId xmlns:a16="http://schemas.microsoft.com/office/drawing/2014/main" id="{0BAA6975-896E-40A2-96B1-6BAFD0A146A3}"/>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pic>
        <p:nvPicPr>
          <p:cNvPr id="2" name="Figure" descr="An illustration shows the Uncle Sam character reading a document titled “Clean Air Act”. In the background is a landscape of mountains and a river. Next to the EPA logo is the label “The Plain English Guide to the Clean Air Act”."/>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67" b="-267"/>
          <a:stretch>
            <a:fillRect/>
          </a:stretch>
        </p:blipFill>
        <p:spPr>
          <a:xfrm>
            <a:off x="4489450" y="1108075"/>
            <a:ext cx="4030663" cy="5256213"/>
          </a:xfrm>
        </p:spPr>
      </p:pic>
      <p:sp>
        <p:nvSpPr>
          <p:cNvPr id="14" name="Text"/>
          <p:cNvSpPr>
            <a:spLocks noGrp="1"/>
          </p:cNvSpPr>
          <p:nvPr>
            <p:ph type="body" sz="quarter" idx="14"/>
          </p:nvPr>
        </p:nvSpPr>
        <p:spPr>
          <a:xfrm>
            <a:off x="457200" y="1107617"/>
            <a:ext cx="3913188" cy="5256973"/>
          </a:xfrm>
        </p:spPr>
        <p:txBody>
          <a:bodyPr>
            <a:noAutofit/>
          </a:bodyPr>
          <a:lstStyle/>
          <a:p>
            <a:r>
              <a:rPr lang="en-US" sz="1600" dirty="0">
                <a:solidFill>
                  <a:schemeClr val="tx1">
                    <a:lumMod val="95000"/>
                    <a:lumOff val="5000"/>
                  </a:schemeClr>
                </a:solidFill>
              </a:rPr>
              <a:t>The Clean Air Act is an example of an unfunded mandate. The Environmental Protection Agency sets federal standards regarding air and water quality, but it is up to each state to implement plans to achieve these standards.</a:t>
            </a:r>
          </a:p>
        </p:txBody>
      </p:sp>
      <p:sp>
        <p:nvSpPr>
          <p:cNvPr id="5" name="FigureNum"/>
          <p:cNvSpPr>
            <a:spLocks noGrp="1"/>
          </p:cNvSpPr>
          <p:nvPr>
            <p:ph type="title"/>
          </p:nvPr>
        </p:nvSpPr>
        <p:spPr/>
        <p:txBody>
          <a:bodyPr>
            <a:normAutofit/>
          </a:bodyPr>
          <a:lstStyle/>
          <a:p>
            <a:pPr algn="r"/>
            <a:r>
              <a:rPr lang="en-US" sz="2400" dirty="0">
                <a:solidFill>
                  <a:srgbClr val="6CB255"/>
                </a:solidFill>
              </a:rPr>
              <a:t>Figure 3.14</a:t>
            </a:r>
          </a:p>
        </p:txBody>
      </p:sp>
      <p:pic>
        <p:nvPicPr>
          <p:cNvPr id="7"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4049"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010717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a:extLst>
              <a:ext uri="{FF2B5EF4-FFF2-40B4-BE49-F238E27FC236}">
                <a16:creationId xmlns:a16="http://schemas.microsoft.com/office/drawing/2014/main" id="{23CD52F6-29E3-41F7-B5AA-70F1606527CF}"/>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Text"/>
          <p:cNvSpPr>
            <a:spLocks noGrp="1"/>
          </p:cNvSpPr>
          <p:nvPr>
            <p:ph type="body" sz="quarter" idx="14"/>
          </p:nvPr>
        </p:nvSpPr>
        <p:spPr/>
        <p:txBody>
          <a:bodyPr>
            <a:normAutofit fontScale="85000" lnSpcReduction="20000"/>
          </a:bodyPr>
          <a:lstStyle/>
          <a:p>
            <a:r>
              <a:rPr lang="en-US" sz="1600" dirty="0"/>
              <a:t>Tea Party members in St. Paul, Minnesota, protest amnesty and illegal immigration on November 14, 2009 </a:t>
            </a:r>
            <a:r>
              <a:rPr lang="en-US" sz="1600" dirty="0">
                <a:solidFill>
                  <a:srgbClr val="6CB255"/>
                </a:solidFill>
              </a:rPr>
              <a:t>(a)</a:t>
            </a:r>
            <a:r>
              <a:rPr lang="en-US" sz="1600" dirty="0"/>
              <a:t>. Following the adoption of Senate Bill 1070 in Arizona, which took a tough stance on illegal immigration, supporters of immigration reform demonstrated across the country in opposition to the bill, including in Lafayette Park </a:t>
            </a:r>
            <a:r>
              <a:rPr lang="en-US" sz="1600" dirty="0">
                <a:solidFill>
                  <a:srgbClr val="6CB255"/>
                </a:solidFill>
              </a:rPr>
              <a:t>(b)</a:t>
            </a:r>
            <a:r>
              <a:rPr lang="en-US" sz="1600" dirty="0"/>
              <a:t>, located across the street from the White House in Washington, DC. (credit a: modification of work by “Fibonacci Blue”/Flickr; credit b: modification of work by </a:t>
            </a:r>
            <a:r>
              <a:rPr lang="en-US" sz="1600" dirty="0" err="1"/>
              <a:t>Nevele</a:t>
            </a:r>
            <a:r>
              <a:rPr lang="en-US" sz="1600" dirty="0"/>
              <a:t> </a:t>
            </a:r>
            <a:r>
              <a:rPr lang="en-US" sz="1600" dirty="0" err="1"/>
              <a:t>Otseog</a:t>
            </a:r>
            <a:r>
              <a:rPr lang="en-US" sz="1600" dirty="0"/>
              <a:t>)</a:t>
            </a:r>
          </a:p>
        </p:txBody>
      </p:sp>
      <p:pic>
        <p:nvPicPr>
          <p:cNvPr id="2" name="Figure" descr="Image A shows a group of people with signs and flags. Image B shows a sign held above a crowd; the sign shows “SB1070” crossed out. Underneath, it states, “It stops in Arizona”."/>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8298" b="-8298"/>
          <a:stretch>
            <a:fillRect/>
          </a:stretch>
        </p:blipFill>
        <p:spPr/>
      </p:pic>
      <p:pic>
        <p:nvPicPr>
          <p:cNvPr id="9"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lstStyle/>
          <a:p>
            <a:r>
              <a:rPr lang="en-US" dirty="0"/>
              <a:t>Figure 3.15</a:t>
            </a:r>
          </a:p>
        </p:txBody>
      </p:sp>
    </p:spTree>
    <p:extLst>
      <p:ext uri="{BB962C8B-B14F-4D97-AF65-F5344CB8AC3E}">
        <p14:creationId xmlns:p14="http://schemas.microsoft.com/office/powerpoint/2010/main" val="2530843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a:extLst>
              <a:ext uri="{FF2B5EF4-FFF2-40B4-BE49-F238E27FC236}">
                <a16:creationId xmlns:a16="http://schemas.microsoft.com/office/drawing/2014/main" id="{AA0A110E-EFA7-4070-9657-60F769BB9459}"/>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Text"/>
          <p:cNvSpPr>
            <a:spLocks noGrp="1"/>
          </p:cNvSpPr>
          <p:nvPr>
            <p:ph type="body" sz="quarter" idx="14"/>
          </p:nvPr>
        </p:nvSpPr>
        <p:spPr/>
        <p:txBody>
          <a:bodyPr>
            <a:normAutofit/>
          </a:bodyPr>
          <a:lstStyle/>
          <a:p>
            <a:r>
              <a:rPr lang="en-US" sz="1600" dirty="0"/>
              <a:t>With her client Edith Windsor looking on, attorney Roberta Kaplan speaks to the crowd at the site of the 1969 Stonewall Riots, a historic landmark in the movement for LGBT rights. (credit: “Boss Tweed” /Flickr)</a:t>
            </a:r>
          </a:p>
        </p:txBody>
      </p:sp>
      <p:pic>
        <p:nvPicPr>
          <p:cNvPr id="2" name="Figure" descr="Image shows two people at a podium in front of a large crowd on a city street. One person speaks to the crowd, while the other stands next to the podium."/>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035" r="-1035"/>
          <a:stretch>
            <a:fillRect/>
          </a:stretch>
        </p:blipFill>
        <p:spPr/>
      </p:pic>
      <p:pic>
        <p:nvPicPr>
          <p:cNvPr id="9"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lstStyle/>
          <a:p>
            <a:r>
              <a:rPr lang="en-US" dirty="0"/>
              <a:t>Figure 3.16</a:t>
            </a:r>
          </a:p>
        </p:txBody>
      </p:sp>
    </p:spTree>
    <p:extLst>
      <p:ext uri="{BB962C8B-B14F-4D97-AF65-F5344CB8AC3E}">
        <p14:creationId xmlns:p14="http://schemas.microsoft.com/office/powerpoint/2010/main" val="3985899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a:extLst>
              <a:ext uri="{FF2B5EF4-FFF2-40B4-BE49-F238E27FC236}">
                <a16:creationId xmlns:a16="http://schemas.microsoft.com/office/drawing/2014/main" id="{2F362FF3-7A9B-40FD-9C65-DBDFCADBBA69}"/>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Text"/>
          <p:cNvSpPr>
            <a:spLocks noGrp="1"/>
          </p:cNvSpPr>
          <p:nvPr>
            <p:ph type="body" sz="quarter" idx="14"/>
          </p:nvPr>
        </p:nvSpPr>
        <p:spPr/>
        <p:txBody>
          <a:bodyPr>
            <a:normAutofit/>
          </a:bodyPr>
          <a:lstStyle/>
          <a:p>
            <a:r>
              <a:rPr lang="en-US" sz="1600" dirty="0"/>
              <a:t>The number of states that practiced marriage equality gradually increased between 2008 and 2015, with the fastest increase occurring between </a:t>
            </a:r>
            <a:r>
              <a:rPr lang="en-US" sz="1600" i="1" dirty="0"/>
              <a:t>United States v. Windsor</a:t>
            </a:r>
            <a:r>
              <a:rPr lang="en-US" sz="1600" dirty="0"/>
              <a:t> in 2013 and </a:t>
            </a:r>
            <a:r>
              <a:rPr lang="en-US" sz="1600" i="1" dirty="0" err="1"/>
              <a:t>Obergefell</a:t>
            </a:r>
            <a:r>
              <a:rPr lang="en-US" sz="1600" i="1" dirty="0"/>
              <a:t> v. Hodges </a:t>
            </a:r>
            <a:r>
              <a:rPr lang="en-US" sz="1600" dirty="0"/>
              <a:t>in 2015.</a:t>
            </a:r>
          </a:p>
        </p:txBody>
      </p:sp>
      <p:pic>
        <p:nvPicPr>
          <p:cNvPr id="2" name="Figure" descr="This graph shows the states which practiced marriage equality in 2015, and its growth since 2009. States labeled as practicing marriage equality in 2015 are Alaska, Washington, Oregon, California, Hawaii, Montana, Idaho, Nevada, Wyoming, Utah, Arizona, Colorado, New Mexico, Minnesota, Iowa, Kansas, Oklahoma, Wisconsin, Illinois, Indiana, West Virginia, Virginia, Vermont, New York, Pennsylvania, Washington DC, North Carolina, South Carolina, New Hampshire, Connecticut, New Jersey, Maryland, Delaware, Rhode Island, Massachusetts, and Maine. The states that have banned it are North Dakota, South Dakota, Nebraska, Michigan, Ohio, Missouri, Kentucky, Arkansas, Tennessee, Texas, Louisiana, Mississippi, Georgia, and Florida. Alabama is labeled as disputed on this map. Below this graph are four smaller graphs, showing the spread of marriage equality across the US since 2009. The first graph shows only a few states like Vermont, Connecticut, Massachusetts and Iowa having marriage equality in 2009, with equality spreading to New York, New Hampshire, and Washington DC in 2011. 2013 shows a wider spread across the east to Maine, Rhode Island, New Jersey, Delaware, Maryland, Minnesota, New Mexico, Hawaii, California, and Washington."/>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0810" r="-30810"/>
          <a:stretch>
            <a:fillRect/>
          </a:stretch>
        </p:blipFill>
        <p:spPr/>
      </p:pic>
      <p:pic>
        <p:nvPicPr>
          <p:cNvPr id="9"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lstStyle/>
          <a:p>
            <a:r>
              <a:rPr lang="en-US" dirty="0"/>
              <a:t>Figure 3.17</a:t>
            </a:r>
          </a:p>
        </p:txBody>
      </p:sp>
    </p:spTree>
    <p:extLst>
      <p:ext uri="{BB962C8B-B14F-4D97-AF65-F5344CB8AC3E}">
        <p14:creationId xmlns:p14="http://schemas.microsoft.com/office/powerpoint/2010/main" val="2988682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a:extLst>
              <a:ext uri="{FF2B5EF4-FFF2-40B4-BE49-F238E27FC236}">
                <a16:creationId xmlns:a16="http://schemas.microsoft.com/office/drawing/2014/main" id="{1A809997-C9F2-4153-B21B-B736EE6AB6DE}"/>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Text"/>
          <p:cNvSpPr>
            <a:spLocks noGrp="1"/>
          </p:cNvSpPr>
          <p:nvPr>
            <p:ph type="body" sz="quarter" idx="14"/>
          </p:nvPr>
        </p:nvSpPr>
        <p:spPr/>
        <p:txBody>
          <a:bodyPr>
            <a:normAutofit fontScale="92500" lnSpcReduction="10000"/>
          </a:bodyPr>
          <a:lstStyle/>
          <a:p>
            <a:r>
              <a:rPr lang="en-US" sz="1600" dirty="0"/>
              <a:t>The California Air Resources Board was established in 1967, before passage of the federal Clean Air Act. The federal Environmental Protection Agency has adopted California emissions standards nationally, starting with the 2016 model year, and is working with California regulators to establish stricter national emissions standards going forward.(credit a: modification of work by </a:t>
            </a:r>
            <a:r>
              <a:rPr lang="en-US" sz="1600" dirty="0" err="1"/>
              <a:t>Antti</a:t>
            </a:r>
            <a:r>
              <a:rPr lang="en-US" sz="1600" dirty="0"/>
              <a:t> T. </a:t>
            </a:r>
            <a:r>
              <a:rPr lang="en-US" sz="1600" dirty="0" err="1"/>
              <a:t>Nissinen</a:t>
            </a:r>
            <a:r>
              <a:rPr lang="en-US" sz="1600" dirty="0"/>
              <a:t>; credit b: modification of work by </a:t>
            </a:r>
            <a:r>
              <a:rPr lang="en-US" sz="1600" dirty="0" err="1"/>
              <a:t>Marcin</a:t>
            </a:r>
            <a:r>
              <a:rPr lang="en-US" sz="1600" dirty="0"/>
              <a:t> </a:t>
            </a:r>
            <a:r>
              <a:rPr lang="en-US" sz="1600" dirty="0" err="1"/>
              <a:t>Wichary</a:t>
            </a:r>
            <a:r>
              <a:rPr lang="en-US" sz="1600" dirty="0"/>
              <a:t>)</a:t>
            </a:r>
          </a:p>
        </p:txBody>
      </p:sp>
      <p:pic>
        <p:nvPicPr>
          <p:cNvPr id="2" name="Figure" descr="Image A shows the Golden Gate bridge with a moderate amount of traffic. Image B shows a sticker on a car that states “Access OK California clean air vehicle”. The sticker has the California state seal."/>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1340" b="-11340"/>
          <a:stretch>
            <a:fillRect/>
          </a:stretch>
        </p:blipFill>
        <p:spPr/>
      </p:pic>
      <p:pic>
        <p:nvPicPr>
          <p:cNvPr id="9"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lstStyle/>
          <a:p>
            <a:r>
              <a:rPr lang="en-US" dirty="0"/>
              <a:t>Figure 3.18</a:t>
            </a:r>
          </a:p>
        </p:txBody>
      </p:sp>
    </p:spTree>
    <p:extLst>
      <p:ext uri="{BB962C8B-B14F-4D97-AF65-F5344CB8AC3E}">
        <p14:creationId xmlns:p14="http://schemas.microsoft.com/office/powerpoint/2010/main" val="4247042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a:extLst>
              <a:ext uri="{FF2B5EF4-FFF2-40B4-BE49-F238E27FC236}">
                <a16:creationId xmlns:a16="http://schemas.microsoft.com/office/drawing/2014/main" id="{12970F40-135F-4D7B-AE72-83D095E7B5FC}"/>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Text"/>
          <p:cNvSpPr>
            <a:spLocks noGrp="1"/>
          </p:cNvSpPr>
          <p:nvPr>
            <p:ph type="body" sz="quarter" idx="14"/>
          </p:nvPr>
        </p:nvSpPr>
        <p:spPr/>
        <p:txBody>
          <a:bodyPr>
            <a:normAutofit fontScale="92500" lnSpcReduction="10000"/>
          </a:bodyPr>
          <a:lstStyle/>
          <a:p>
            <a:r>
              <a:rPr lang="en-US" sz="1600" dirty="0"/>
              <a:t>Your first encounter with differences across states may have come from a childhood experience—perhaps visiting relatives in another state or going on a cross-country trip with your parents during summer vacation. The distinct postcard images of different states that come to your mind are symbolic of American federalism. (credit: modification of work by Boston Public Library)</a:t>
            </a:r>
          </a:p>
        </p:txBody>
      </p:sp>
      <p:pic>
        <p:nvPicPr>
          <p:cNvPr id="2" name="Figure" descr="A series of postcards from different states, with the slogan “Greetings From” above each state’s name. Iconic images and scenery decorates each states’ postcard. States includes are Virginia, South Carolina,Utah, Oklahoma, Arizona, Wisconsin, West Virginia, Georgia, Maine, Delaware, New Hampshire, and Pennsylvania."/>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7059" r="-7059"/>
          <a:stretch>
            <a:fillRect/>
          </a:stretch>
        </p:blipFill>
        <p:spPr/>
      </p:pic>
      <p:pic>
        <p:nvPicPr>
          <p:cNvPr id="9"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lstStyle/>
          <a:p>
            <a:r>
              <a:rPr lang="en-US" dirty="0"/>
              <a:t>Figure 3.1</a:t>
            </a:r>
          </a:p>
        </p:txBody>
      </p:sp>
    </p:spTree>
    <p:extLst>
      <p:ext uri="{BB962C8B-B14F-4D97-AF65-F5344CB8AC3E}">
        <p14:creationId xmlns:p14="http://schemas.microsoft.com/office/powerpoint/2010/main" val="1141147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a:extLst>
              <a:ext uri="{FF2B5EF4-FFF2-40B4-BE49-F238E27FC236}">
                <a16:creationId xmlns:a16="http://schemas.microsoft.com/office/drawing/2014/main" id="{1D41D921-9344-4542-96C4-1B0BC82A56E7}"/>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Text"/>
          <p:cNvSpPr>
            <a:spLocks noGrp="1"/>
          </p:cNvSpPr>
          <p:nvPr>
            <p:ph type="body" sz="quarter" idx="14"/>
          </p:nvPr>
        </p:nvSpPr>
        <p:spPr/>
        <p:txBody>
          <a:bodyPr>
            <a:normAutofit/>
          </a:bodyPr>
          <a:lstStyle/>
          <a:p>
            <a:r>
              <a:rPr lang="en-US" sz="1600" dirty="0"/>
              <a:t>There are three general systems of government—unitary systems, federations, and confederations—each of which allocates power differently.</a:t>
            </a:r>
          </a:p>
        </p:txBody>
      </p:sp>
      <p:pic>
        <p:nvPicPr>
          <p:cNvPr id="2" name="Figure" descr="A flow chart depicts the three general systems of government: the unitary system, the federation, and the confederation. The unitary system flowchart starts with the National Government, which flows down to the States. Below the chart, it says, “Authority is concentrated in the central government. Examples: United Kingdom, Japan, Sweden.” The Federation flow chart starts with the People on top. The flow branches down and splits between two boxes; the states, and the National Government. Below this chart, it says, “Authority is divided between central and state governments and is derived from the people. Examples: Canada, India, United States under the Constitution”. The Confederation flow chart starts with the States on top, with an arrow flowing down to the National Government. Under this chart, it says “Authority is concentrated in states. Example: United States under the Articles of Confederation”."/>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4112" r="-14112"/>
          <a:stretch>
            <a:fillRect/>
          </a:stretch>
        </p:blipFill>
        <p:spPr/>
      </p:pic>
      <p:pic>
        <p:nvPicPr>
          <p:cNvPr id="9"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lstStyle/>
          <a:p>
            <a:r>
              <a:rPr lang="en-US" dirty="0"/>
              <a:t>Figure 3.2</a:t>
            </a:r>
          </a:p>
        </p:txBody>
      </p:sp>
    </p:spTree>
    <p:extLst>
      <p:ext uri="{BB962C8B-B14F-4D97-AF65-F5344CB8AC3E}">
        <p14:creationId xmlns:p14="http://schemas.microsoft.com/office/powerpoint/2010/main" val="690763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a:extLst>
              <a:ext uri="{FF2B5EF4-FFF2-40B4-BE49-F238E27FC236}">
                <a16:creationId xmlns:a16="http://schemas.microsoft.com/office/drawing/2014/main" id="{817833EF-6195-4085-828F-678C8627E8C5}"/>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Text"/>
          <p:cNvSpPr>
            <a:spLocks noGrp="1"/>
          </p:cNvSpPr>
          <p:nvPr>
            <p:ph type="body" sz="quarter" idx="14"/>
          </p:nvPr>
        </p:nvSpPr>
        <p:spPr/>
        <p:txBody>
          <a:bodyPr>
            <a:normAutofit/>
          </a:bodyPr>
          <a:lstStyle/>
          <a:p>
            <a:r>
              <a:rPr lang="en-US" sz="1600" dirty="0"/>
              <a:t>Constitutional powers and responsibilities are divided between the U.S. federal and state governments. The two levels of government also share concurrent powers.</a:t>
            </a:r>
          </a:p>
        </p:txBody>
      </p:sp>
      <p:pic>
        <p:nvPicPr>
          <p:cNvPr id="2" name="Figure" descr="This chart lists the powers of the federal government, the state government, and the concurrent powers they share. Under the Federal Government, the enumerated powers listed are coin money, regulate interstate and foreign commerce, conduct foreign affairs, establish rules of naturalization, punish counterfeiting, establish copyright/patent laws, regulate postal system, establish courts inferior to Supreme court, declare war, raise and support armies, make all laws “necessary and proper” to carry out responsibilities. The powers denied under the federal government are tax state exports, change state boundaries, and violate the Bill of Rights. Under the State Government, the reserved powers listed are regulate intrastate commerce, conduct elections, provide for public health, safety, welfare, and morals, establish local governments, maintain militia (National Guard), and ratify amendments to the constitution. Under powers denied, the chart lists tax imports and exports, coin money, enter into treaties, impair obligation of contracts, abridge the privileges or immunities of citizens or deny due process and equal protection of the laws. Under concurrent powers, the chart lists levy and collect taxes, borrow money, make and enforce laws, establish courts, charter banks and corporations, and take property for public purpose with just compensation (eminent domain)."/>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2771" r="-22771"/>
          <a:stretch>
            <a:fillRect/>
          </a:stretch>
        </p:blipFill>
        <p:spPr/>
      </p:pic>
      <p:pic>
        <p:nvPicPr>
          <p:cNvPr id="9"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lstStyle/>
          <a:p>
            <a:r>
              <a:rPr lang="en-US" dirty="0"/>
              <a:t>Figure 3.3</a:t>
            </a:r>
          </a:p>
        </p:txBody>
      </p:sp>
    </p:spTree>
    <p:extLst>
      <p:ext uri="{BB962C8B-B14F-4D97-AF65-F5344CB8AC3E}">
        <p14:creationId xmlns:p14="http://schemas.microsoft.com/office/powerpoint/2010/main" val="3460355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Footer">
            <a:extLst>
              <a:ext uri="{FF2B5EF4-FFF2-40B4-BE49-F238E27FC236}">
                <a16:creationId xmlns:a16="http://schemas.microsoft.com/office/drawing/2014/main" id="{9A5B3926-2D77-4418-9EEB-10BF58BB7EC8}"/>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Text"/>
          <p:cNvSpPr>
            <a:spLocks noGrp="1"/>
          </p:cNvSpPr>
          <p:nvPr>
            <p:ph type="body" sz="quarter" idx="14"/>
          </p:nvPr>
        </p:nvSpPr>
        <p:spPr>
          <a:xfrm>
            <a:off x="4606925" y="1107617"/>
            <a:ext cx="3913188" cy="5256973"/>
          </a:xfrm>
        </p:spPr>
        <p:txBody>
          <a:bodyPr>
            <a:noAutofit/>
          </a:bodyPr>
          <a:lstStyle/>
          <a:p>
            <a:r>
              <a:rPr lang="en-US" sz="1600" dirty="0">
                <a:solidFill>
                  <a:schemeClr val="tx1"/>
                </a:solidFill>
              </a:rPr>
              <a:t>As these charts indicate, federal, state, and local governments raise revenue from different sources.</a:t>
            </a:r>
          </a:p>
        </p:txBody>
      </p:sp>
      <p:pic>
        <p:nvPicPr>
          <p:cNvPr id="3" name="Figure" descr="Three pie charts show Federal Government Revenue Sources in 2013, State Government Revenue Sources in 2013, and Local Government Revenue Sources in 2013. The Federal Government revenue sources in 2013 are split as follows: individual income taxes, 47%; payroll taxes, 34%; Corporate taxes, 10%; Excise taxes, 3%; other, 6%. State Government Revenue sources in 2013 are split as follows: Taxes, 50%; Federal grants, 30%; Service charges, 11%; Other, 9%. A box appended to the taxes share of the state revenue is titled “Share of state taxes”. It lists property tax, 2%; sales tax, 47%; individual income tax, 35%. The Local Government Revenue sources in 2013 are split as follows: Taxes, 41 %; Federal and state support, 37%; Service charges, 17%; other, 9%. A box appended to the taxes share of the local government revenue is titled “share of local taxes”. It lists property tax, 74%; sales tax, 17%; individual income tax, 5%. At the bottom of the chart, the sources of information are listed: Office of Management and Budget. Table 2.1: Receipts by source: 1934-2020” 2014. United States Census Bureau. “2013 State and Local Summary Table by Level of Government and by State” 2013."/>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3232" b="-13232"/>
          <a:stretch>
            <a:fillRect/>
          </a:stretch>
        </p:blipFill>
        <p:spPr>
          <a:xfrm>
            <a:off x="457200" y="1108075"/>
            <a:ext cx="4032250" cy="5256213"/>
          </a:xfrm>
        </p:spPr>
      </p:pic>
      <p:pic>
        <p:nvPicPr>
          <p:cNvPr id="2050"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normAutofit/>
          </a:bodyPr>
          <a:lstStyle/>
          <a:p>
            <a:r>
              <a:rPr lang="en-US" sz="2400" dirty="0">
                <a:solidFill>
                  <a:srgbClr val="6CB255"/>
                </a:solidFill>
              </a:rPr>
              <a:t>Figure 3.4</a:t>
            </a:r>
          </a:p>
        </p:txBody>
      </p:sp>
    </p:spTree>
    <p:extLst>
      <p:ext uri="{BB962C8B-B14F-4D97-AF65-F5344CB8AC3E}">
        <p14:creationId xmlns:p14="http://schemas.microsoft.com/office/powerpoint/2010/main" val="3285096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a:extLst>
              <a:ext uri="{FF2B5EF4-FFF2-40B4-BE49-F238E27FC236}">
                <a16:creationId xmlns:a16="http://schemas.microsoft.com/office/drawing/2014/main" id="{FD53B0E3-CCAB-4878-9D77-0BE4C9A40AB3}"/>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pic>
        <p:nvPicPr>
          <p:cNvPr id="2" name="Figure" descr="Chart shows the percent of each state’s tax revenue coming from fuel taxis in 2007 and 2014. Starting with the state earning the most from fuel taxes, each state earned the following: South Dakota earned 9.8% in 2007 and 8.5% in 2014. West Virginia earned 7.4% in 2007 and 8.1% in 2014. North Carolina earned 7% in 2007, and 8.1% in 2014. Kentucky earned 5.7% in 2007 and 8% in 2014.Montana earned 9.1% in 2007 and 7.2% in 2014. Tennessee earned 7.5% in 2007 and 7.1% in 2014. Nebraska earned 7.9% in 2007 and 6.9% in 2014. Florida earned 5.8% in 2007 and 7.8% in 2014. Ohio earned 6.7% in 2007 and 6.8% in 2014. Idaho earned 6.6% in 2007 and 6.8% in 2014. Pennsylvania earned 7% in 2007 and 6.5% in 2014. New Hampshire earned 5.8% in 2007 and 6.4% in 2014. Maine earned 6.3% in both 2007 and 2014. Missouri earned 7% in 2007 and 6.2% in 2014. Wisconsin earned 7% in 2007 and 6% in 2014. Louisiana earned 5.5% in 2007 and 6% in 2014. Kansas earned 6.3% in 2007 and 5.9% in 2014. Texas earned 7.6% in 2007 and 5.9% in 2014. Arizona earned 5.2% in 2007 and 5.9% in 2014. Washington earned 6.4% in 2007 and 5.8% in 2014. South Carolina earned 6.2% in 2007 and 5.8% in 2014. Utah earned 6.4% in 2007 and 5.8% in 2014. Alabama earned 6.5% in 2007 and 5.7% in 2014. Colorado earned 7.4% in 2007 and 5.5% in 2014. Iowa earned 7% in 2007 and 5.5% in 2014. Mississippi earned 7% in 2007 and 5.4% in 2014. Georgia earned 5.8% in 2007 and 5.4% in 2014. Oregon earned 5.4% in 2007 and 5.3% in 2014. Arkansas earned 6.4% in 2007 and 5.1% in 2014. Oklahoma earned 4.8% in 2007 and 5% in 2014. Indiana earned 6.3% in 2007 and 4.7% in 2014. Wyoming earned 3.5% in 2007 and 4.5% in 2014. California earned 3% in 2007 and 4.4% in 2014. Maryland earned 5% in 2007 and 4.3% in 2014. Nevada earned 5.3% in 2007 and 4.2% in 2014. New Mexico earned 4.4% in 2007 and 4.1% in 2014. Michigan earned 4.3% in 2007 and 3.9% in 2014. Minnesota earned 3.5% in 2007 and 3.9% in 2014. North Dakota earned 7.9% in 2007 and 3.8% in 2014. Virginia earned 5% in 2007 and 3.8% in 2014. Delaware earned 4% in 2007 and 3.5% in 2014. Vermont earned 3.3% in 2007 and 3.4% on 2014. Illinois earned 4.9% in 2007 and 3.2% in 2014. Rhode Island earned 4.9% in 2007 and 3.1% in 2014 Massachusetts earned 3.2% in 2007 and 3.1% in 2014. New York earned 0.8% in 2007 and 2.2% in 2014. New Jersey earned 2% in 2007 and 1.8% in 2014. Hawaii earned 1.8% in 2007 and 1.7% in 2014. Alaska earned 1.2% in 2007 and 1.5% in 2014."/>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7376" b="-7376"/>
          <a:stretch>
            <a:fillRect/>
          </a:stretch>
        </p:blipFill>
        <p:spPr>
          <a:xfrm>
            <a:off x="4489450" y="1108075"/>
            <a:ext cx="4030663" cy="5256213"/>
          </a:xfrm>
        </p:spPr>
      </p:pic>
      <p:sp>
        <p:nvSpPr>
          <p:cNvPr id="14" name="Text"/>
          <p:cNvSpPr>
            <a:spLocks noGrp="1"/>
          </p:cNvSpPr>
          <p:nvPr>
            <p:ph type="body" sz="quarter" idx="14"/>
          </p:nvPr>
        </p:nvSpPr>
        <p:spPr>
          <a:xfrm>
            <a:off x="457200" y="1107617"/>
            <a:ext cx="3913188" cy="5256973"/>
          </a:xfrm>
        </p:spPr>
        <p:txBody>
          <a:bodyPr>
            <a:noAutofit/>
          </a:bodyPr>
          <a:lstStyle/>
          <a:p>
            <a:r>
              <a:rPr lang="en-US" sz="1600" dirty="0">
                <a:solidFill>
                  <a:srgbClr val="000000"/>
                </a:solidFill>
              </a:rPr>
              <a:t>The fuel tax as a percentage of tax revenue varies greatly across states.</a:t>
            </a:r>
          </a:p>
        </p:txBody>
      </p:sp>
      <p:sp>
        <p:nvSpPr>
          <p:cNvPr id="5" name="FigureNum"/>
          <p:cNvSpPr>
            <a:spLocks noGrp="1"/>
          </p:cNvSpPr>
          <p:nvPr>
            <p:ph type="title"/>
          </p:nvPr>
        </p:nvSpPr>
        <p:spPr/>
        <p:txBody>
          <a:bodyPr>
            <a:normAutofit/>
          </a:bodyPr>
          <a:lstStyle/>
          <a:p>
            <a:pPr algn="r"/>
            <a:r>
              <a:rPr lang="en-US" sz="2400" dirty="0">
                <a:solidFill>
                  <a:srgbClr val="6CB255"/>
                </a:solidFill>
              </a:rPr>
              <a:t>Figure 3.5</a:t>
            </a:r>
          </a:p>
        </p:txBody>
      </p:sp>
      <p:pic>
        <p:nvPicPr>
          <p:cNvPr id="7"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4049"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538682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a:extLst>
              <a:ext uri="{FF2B5EF4-FFF2-40B4-BE49-F238E27FC236}">
                <a16:creationId xmlns:a16="http://schemas.microsoft.com/office/drawing/2014/main" id="{CF332EA0-2FCB-41B5-9BCA-D66FE7783379}"/>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Text"/>
          <p:cNvSpPr>
            <a:spLocks noGrp="1"/>
          </p:cNvSpPr>
          <p:nvPr>
            <p:ph type="body" sz="quarter" idx="14"/>
          </p:nvPr>
        </p:nvSpPr>
        <p:spPr/>
        <p:txBody>
          <a:bodyPr>
            <a:normAutofit/>
          </a:bodyPr>
          <a:lstStyle/>
          <a:p>
            <a:r>
              <a:rPr lang="en-US" sz="1600" dirty="0"/>
              <a:t>Approximately two-thirds of the federal budget is spent in just three categories: Social Security, health care and health insurance programs, and defense.</a:t>
            </a:r>
          </a:p>
        </p:txBody>
      </p:sp>
      <p:pic>
        <p:nvPicPr>
          <p:cNvPr id="3" name="Figure" descr="A pie chart shows the division of the Federal Budget of 2014. The chart is divided as follows: defense and international security assistance, 18%; social security, 24%; medicare, medicaid, CHIP, and marketplace subsidies, 24%; non-security international, 1%; education, 2%; science and medical research, 2%; other, 2%; transportation infrastructure, 3%; interest on debt, 7%; benefits for federal retirees, 8%, safety net programs, 11%. The bottom of the chart lists its source as “Office of Management and Budget. “Fiscal Year 2016 Historical Tables.” February 2, 2015."/>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8936" r="-38936"/>
          <a:stretch>
            <a:fillRect/>
          </a:stretch>
        </p:blipFill>
        <p:spPr/>
      </p:pic>
      <p:pic>
        <p:nvPicPr>
          <p:cNvPr id="9"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lstStyle/>
          <a:p>
            <a:r>
              <a:rPr lang="en-US" dirty="0"/>
              <a:t>Figure 3.6</a:t>
            </a:r>
          </a:p>
        </p:txBody>
      </p:sp>
    </p:spTree>
    <p:extLst>
      <p:ext uri="{BB962C8B-B14F-4D97-AF65-F5344CB8AC3E}">
        <p14:creationId xmlns:p14="http://schemas.microsoft.com/office/powerpoint/2010/main" val="440326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a:extLst>
              <a:ext uri="{FF2B5EF4-FFF2-40B4-BE49-F238E27FC236}">
                <a16:creationId xmlns:a16="http://schemas.microsoft.com/office/drawing/2014/main" id="{0E98E9EB-EDC4-40DE-B7B1-833885C0D882}"/>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Text"/>
          <p:cNvSpPr>
            <a:spLocks noGrp="1"/>
          </p:cNvSpPr>
          <p:nvPr>
            <p:ph type="body" sz="quarter" idx="14"/>
          </p:nvPr>
        </p:nvSpPr>
        <p:spPr/>
        <p:txBody>
          <a:bodyPr>
            <a:normAutofit/>
          </a:bodyPr>
          <a:lstStyle/>
          <a:p>
            <a:r>
              <a:rPr lang="en-US" sz="1600" dirty="0"/>
              <a:t>This list includes some of the largest expenditure items for state and local governments.</a:t>
            </a:r>
          </a:p>
        </p:txBody>
      </p:sp>
      <p:pic>
        <p:nvPicPr>
          <p:cNvPr id="2" name="Figure" descr="This chart lists State and Local Government Expenditures in 2014. On utilities, state expenditures were around 20 million dollars while local expenditures were around 180 million dollars. Judicial state and local expenditures were both around 20 million dollars. State spending on solid waste is 0, while local spending is around 20 million dollars. State spending on sewerage is 0, while local spending is around 50 million dollars. Housing expenditures are about 10 million by the state and 50 million by local government. Corrections expenditures are around 50 million by the state and 25 million by the local government. Fire expenditures are 0 in state and around 50 million by the local government. Police expenditures are around 10 million by the state and around 90 million by the local government. Highway expenditures are around 100 million by the state and 60 million by the local government. Public welfare expenditures are around 430 million dollars by the state and around 50 million dollars by the local government. K-12 education expenditures are around 5 million dollars by the state and around 550 million dollars by the local governemnt. Higher education expenditures are around 210 million dollars by the state and around 600 million dollars by the local government. At the bottom of the chart, a source is cited: “U.S. Census Bureau. Appendix Table A-1: “State and local government finances by level of government in 2012” in “2012 Census of Governments: Finance—State and local government summary report.” December 17, 2014."/>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1311" r="-51311"/>
          <a:stretch>
            <a:fillRect/>
          </a:stretch>
        </p:blipFill>
        <p:spPr/>
      </p:pic>
      <p:pic>
        <p:nvPicPr>
          <p:cNvPr id="9"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lstStyle/>
          <a:p>
            <a:r>
              <a:rPr lang="en-US" dirty="0"/>
              <a:t>Figure 3.7</a:t>
            </a:r>
          </a:p>
        </p:txBody>
      </p:sp>
    </p:spTree>
    <p:extLst>
      <p:ext uri="{BB962C8B-B14F-4D97-AF65-F5344CB8AC3E}">
        <p14:creationId xmlns:p14="http://schemas.microsoft.com/office/powerpoint/2010/main" val="3162763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a:extLst>
              <a:ext uri="{FF2B5EF4-FFF2-40B4-BE49-F238E27FC236}">
                <a16:creationId xmlns:a16="http://schemas.microsoft.com/office/drawing/2014/main" id="{D6953480-EBAE-4C60-B777-993DB27F412D}"/>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Text"/>
          <p:cNvSpPr>
            <a:spLocks noGrp="1"/>
          </p:cNvSpPr>
          <p:nvPr>
            <p:ph type="body" sz="quarter" idx="14"/>
          </p:nvPr>
        </p:nvSpPr>
        <p:spPr>
          <a:xfrm>
            <a:off x="4606925" y="1107617"/>
            <a:ext cx="3913188" cy="5256973"/>
          </a:xfrm>
        </p:spPr>
        <p:txBody>
          <a:bodyPr>
            <a:noAutofit/>
          </a:bodyPr>
          <a:lstStyle/>
          <a:p>
            <a:r>
              <a:rPr lang="en-US" sz="1600" dirty="0">
                <a:solidFill>
                  <a:srgbClr val="000000"/>
                </a:solidFill>
              </a:rPr>
              <a:t>Chief Justice John Marshall, shown here in a portrait by Henry Inman, was best known for the principle of judicial review established in </a:t>
            </a:r>
            <a:r>
              <a:rPr lang="en-US" sz="1600" i="1" dirty="0">
                <a:solidFill>
                  <a:srgbClr val="000000"/>
                </a:solidFill>
              </a:rPr>
              <a:t>Marbury v. Madison </a:t>
            </a:r>
            <a:r>
              <a:rPr lang="en-US" sz="1600" dirty="0">
                <a:solidFill>
                  <a:srgbClr val="000000"/>
                </a:solidFill>
              </a:rPr>
              <a:t>(1803), which reinforced the influence and independence of the judiciary branch of the U.S. government.</a:t>
            </a:r>
          </a:p>
        </p:txBody>
      </p:sp>
      <p:pic>
        <p:nvPicPr>
          <p:cNvPr id="2" name="Figure" descr="A portrait of Chief Justice John Marshall."/>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2562" b="-2562"/>
          <a:stretch>
            <a:fillRect/>
          </a:stretch>
        </p:blipFill>
        <p:spPr>
          <a:xfrm>
            <a:off x="457200" y="1108075"/>
            <a:ext cx="4032250" cy="5256213"/>
          </a:xfrm>
        </p:spPr>
      </p:pic>
      <p:pic>
        <p:nvPicPr>
          <p:cNvPr id="2050"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normAutofit/>
          </a:bodyPr>
          <a:lstStyle/>
          <a:p>
            <a:r>
              <a:rPr lang="en-US" sz="2400" dirty="0">
                <a:solidFill>
                  <a:srgbClr val="6CB255"/>
                </a:solidFill>
              </a:rPr>
              <a:t>Figure 3.8</a:t>
            </a:r>
          </a:p>
        </p:txBody>
      </p:sp>
    </p:spTree>
    <p:extLst>
      <p:ext uri="{BB962C8B-B14F-4D97-AF65-F5344CB8AC3E}">
        <p14:creationId xmlns:p14="http://schemas.microsoft.com/office/powerpoint/2010/main" val="25071044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349</TotalTime>
  <Words>1885</Words>
  <Application>Microsoft Office PowerPoint</Application>
  <PresentationFormat>On-screen Show (4:3)</PresentationFormat>
  <Paragraphs>57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Arial Black</vt:lpstr>
      <vt:lpstr>Calibri</vt:lpstr>
      <vt:lpstr>Essential</vt:lpstr>
      <vt:lpstr>AMERICAN GOVERNMENT</vt:lpstr>
      <vt:lpstr>Figure 3.1</vt:lpstr>
      <vt:lpstr>Figure 3.2</vt:lpstr>
      <vt:lpstr>Figure 3.3</vt:lpstr>
      <vt:lpstr>Figure 3.4</vt:lpstr>
      <vt:lpstr>Figure 3.5</vt:lpstr>
      <vt:lpstr>Figure 3.6</vt:lpstr>
      <vt:lpstr>Figure 3.7</vt:lpstr>
      <vt:lpstr>Figure 3.8</vt:lpstr>
      <vt:lpstr>Figure 3.9</vt:lpstr>
      <vt:lpstr>Figure 3.10</vt:lpstr>
      <vt:lpstr>Figure 3.11</vt:lpstr>
      <vt:lpstr>Figure 3.12</vt:lpstr>
      <vt:lpstr>Figure 3.13</vt:lpstr>
      <vt:lpstr>Figure 3.14</vt:lpstr>
      <vt:lpstr>Figure 3.15</vt:lpstr>
      <vt:lpstr>Figure 3.16</vt:lpstr>
      <vt:lpstr>Figure 3.17</vt:lpstr>
      <vt:lpstr>Figure 3.18</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dc:title>
  <dc:creator>Spuddy McSpare</dc:creator>
  <cp:lastModifiedBy>ConversionPS</cp:lastModifiedBy>
  <cp:revision>47</cp:revision>
  <dcterms:created xsi:type="dcterms:W3CDTF">2012-06-04T02:13:36Z</dcterms:created>
  <dcterms:modified xsi:type="dcterms:W3CDTF">2017-09-14T23:45:42Z</dcterms:modified>
</cp:coreProperties>
</file>